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364" r:id="rId3"/>
    <p:sldId id="384" r:id="rId4"/>
    <p:sldId id="387" r:id="rId5"/>
    <p:sldId id="363" r:id="rId6"/>
    <p:sldId id="295" r:id="rId7"/>
    <p:sldId id="371" r:id="rId8"/>
    <p:sldId id="372" r:id="rId9"/>
    <p:sldId id="463" r:id="rId10"/>
    <p:sldId id="464" r:id="rId11"/>
    <p:sldId id="331" r:id="rId12"/>
    <p:sldId id="377" r:id="rId13"/>
    <p:sldId id="462" r:id="rId14"/>
    <p:sldId id="373" r:id="rId15"/>
    <p:sldId id="397" r:id="rId16"/>
    <p:sldId id="465" r:id="rId17"/>
    <p:sldId id="396" r:id="rId18"/>
    <p:sldId id="466" r:id="rId19"/>
    <p:sldId id="398" r:id="rId20"/>
    <p:sldId id="469" r:id="rId21"/>
    <p:sldId id="470" r:id="rId22"/>
    <p:sldId id="374" r:id="rId23"/>
    <p:sldId id="375" r:id="rId24"/>
    <p:sldId id="468" r:id="rId25"/>
    <p:sldId id="382" r:id="rId26"/>
    <p:sldId id="400" r:id="rId27"/>
    <p:sldId id="393" r:id="rId28"/>
    <p:sldId id="378" r:id="rId29"/>
    <p:sldId id="379" r:id="rId30"/>
    <p:sldId id="380" r:id="rId31"/>
    <p:sldId id="381" r:id="rId32"/>
    <p:sldId id="389" r:id="rId33"/>
    <p:sldId id="360"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00"/>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8" autoAdjust="0"/>
    <p:restoredTop sz="92283" autoAdjust="0"/>
  </p:normalViewPr>
  <p:slideViewPr>
    <p:cSldViewPr snapToGrid="0">
      <p:cViewPr varScale="1">
        <p:scale>
          <a:sx n="150" d="100"/>
          <a:sy n="150" d="100"/>
        </p:scale>
        <p:origin x="580" y="92"/>
      </p:cViewPr>
      <p:guideLst>
        <p:guide orient="horz" pos="2160"/>
        <p:guide pos="3840"/>
      </p:guideLst>
    </p:cSldViewPr>
  </p:slideViewPr>
  <p:outlineViewPr>
    <p:cViewPr>
      <p:scale>
        <a:sx n="33" d="100"/>
        <a:sy n="33" d="100"/>
      </p:scale>
      <p:origin x="0" y="-248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29224-208C-4A77-8DA3-E16D67A16EDB}" type="datetimeFigureOut">
              <a:rPr lang="zh-CN" altLang="en-US" smtClean="0"/>
              <a:t>2024/10/25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D1EAA-F5D4-4105-B1DA-C2C742AE8A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16</a:t>
            </a:fld>
            <a:endParaRPr lang="zh-CN" altLang="en-US"/>
          </a:p>
        </p:txBody>
      </p:sp>
    </p:spTree>
    <p:extLst>
      <p:ext uri="{BB962C8B-B14F-4D97-AF65-F5344CB8AC3E}">
        <p14:creationId xmlns:p14="http://schemas.microsoft.com/office/powerpoint/2010/main" val="126136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18</a:t>
            </a:fld>
            <a:endParaRPr lang="zh-CN" altLang="en-US"/>
          </a:p>
        </p:txBody>
      </p:sp>
    </p:spTree>
    <p:extLst>
      <p:ext uri="{BB962C8B-B14F-4D97-AF65-F5344CB8AC3E}">
        <p14:creationId xmlns:p14="http://schemas.microsoft.com/office/powerpoint/2010/main" val="163326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CD1EAA-F5D4-4105-B1DA-C2C742AE8A73}" type="slidenum">
              <a:rPr lang="zh-CN" altLang="en-US" smtClean="0"/>
              <a:t>20</a:t>
            </a:fld>
            <a:endParaRPr lang="zh-CN" altLang="en-US"/>
          </a:p>
        </p:txBody>
      </p:sp>
    </p:spTree>
    <p:extLst>
      <p:ext uri="{BB962C8B-B14F-4D97-AF65-F5344CB8AC3E}">
        <p14:creationId xmlns:p14="http://schemas.microsoft.com/office/powerpoint/2010/main" val="193292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CD1EAA-F5D4-4105-B1DA-C2C742AE8A73}" type="slidenum">
              <a:rPr lang="zh-CN" altLang="en-US" smtClean="0"/>
              <a:t>21</a:t>
            </a:fld>
            <a:endParaRPr lang="zh-CN" altLang="en-US"/>
          </a:p>
        </p:txBody>
      </p:sp>
    </p:spTree>
    <p:extLst>
      <p:ext uri="{BB962C8B-B14F-4D97-AF65-F5344CB8AC3E}">
        <p14:creationId xmlns:p14="http://schemas.microsoft.com/office/powerpoint/2010/main" val="841571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CD1EAA-F5D4-4105-B1DA-C2C742AE8A7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24</a:t>
            </a:fld>
            <a:endParaRPr lang="zh-CN" altLang="en-US"/>
          </a:p>
        </p:txBody>
      </p:sp>
    </p:spTree>
    <p:extLst>
      <p:ext uri="{BB962C8B-B14F-4D97-AF65-F5344CB8AC3E}">
        <p14:creationId xmlns:p14="http://schemas.microsoft.com/office/powerpoint/2010/main" val="403954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用户可链接</a:t>
            </a:r>
            <a:r>
              <a:rPr kumimoji="1" lang="en-US" altLang="zh-CN" dirty="0" smtClean="0">
                <a:sym typeface="Wingdings" panose="05000000000000000000" pitchFamily="2" charset="2"/>
              </a:rPr>
              <a:t></a:t>
            </a:r>
            <a:r>
              <a:rPr kumimoji="1" lang="zh-CN" altLang="en-US" dirty="0" smtClean="0">
                <a:sym typeface="Wingdings" panose="05000000000000000000" pitchFamily="2" charset="2"/>
              </a:rPr>
              <a:t>委托人可链接</a:t>
            </a:r>
            <a:r>
              <a:rPr kumimoji="1" lang="en-US" altLang="zh-CN" dirty="0" smtClean="0">
                <a:sym typeface="Wingdings" panose="05000000000000000000" pitchFamily="2" charset="2"/>
              </a:rPr>
              <a:t>--》</a:t>
            </a:r>
            <a:r>
              <a:rPr kumimoji="1" lang="zh-CN" altLang="en-US" dirty="0" smtClean="0">
                <a:sym typeface="Wingdings" panose="05000000000000000000" pitchFamily="2" charset="2"/>
              </a:rPr>
              <a:t>所有人</a:t>
            </a:r>
            <a:r>
              <a:rPr kumimoji="1" lang="zh-CN" altLang="en-US" smtClean="0">
                <a:sym typeface="Wingdings" panose="05000000000000000000" pitchFamily="2" charset="2"/>
              </a:rPr>
              <a:t>可链接（特定签名）</a:t>
            </a:r>
            <a:endParaRPr kumimoji="1"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CD1EAA-F5D4-4105-B1DA-C2C742AE8A73}"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形式化定义</a:t>
            </a:r>
          </a:p>
        </p:txBody>
      </p:sp>
      <p:sp>
        <p:nvSpPr>
          <p:cNvPr id="4" name="灯片编号占位符 3"/>
          <p:cNvSpPr>
            <a:spLocks noGrp="1"/>
          </p:cNvSpPr>
          <p:nvPr>
            <p:ph type="sldNum" sz="quarter" idx="5"/>
          </p:nvPr>
        </p:nvSpPr>
        <p:spPr/>
        <p:txBody>
          <a:bodyPr/>
          <a:lstStyle/>
          <a:p>
            <a:fld id="{D2CD1EAA-F5D4-4105-B1DA-C2C742AE8A73}"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10</a:t>
            </a:fld>
            <a:endParaRPr lang="zh-CN" altLang="en-US"/>
          </a:p>
        </p:txBody>
      </p:sp>
    </p:spTree>
    <p:extLst>
      <p:ext uri="{BB962C8B-B14F-4D97-AF65-F5344CB8AC3E}">
        <p14:creationId xmlns:p14="http://schemas.microsoft.com/office/powerpoint/2010/main" val="215054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7E2F09-BD21-4361-B330-F65531FF0FE5}" type="datetimeFigureOut">
              <a:rPr lang="zh-CN" altLang="en-US" smtClean="0"/>
              <a:t>2024/10/25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E2F09-BD21-4361-B330-F65531FF0FE5}" type="datetimeFigureOut">
              <a:rPr lang="zh-CN" altLang="en-US" smtClean="0"/>
              <a:t>2024/10/25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FB49-D2CE-48AF-BB32-0A148940E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022776" y="5472380"/>
            <a:ext cx="4567066" cy="398780"/>
          </a:xfrm>
          <a:prstGeom prst="rect">
            <a:avLst/>
          </a:prstGeom>
        </p:spPr>
        <p:txBody>
          <a:bodyPr wrap="square">
            <a:spAutoFit/>
          </a:bodyPr>
          <a:lstStyle/>
          <a:p>
            <a:pPr algn="r"/>
            <a:r>
              <a:rPr lang="en-US" altLang="zh-CN" sz="2000" dirty="0">
                <a:latin typeface="Times New Roman" panose="02020603050405020304" pitchFamily="18" charset="0"/>
                <a:cs typeface="Times New Roman" panose="02020603050405020304" pitchFamily="18" charset="0"/>
              </a:rPr>
              <a:t>ESORICS </a:t>
            </a:r>
            <a:r>
              <a:rPr lang="en-US" altLang="zh-CN" sz="2000" dirty="0" smtClean="0">
                <a:latin typeface="Times New Roman" panose="02020603050405020304" pitchFamily="18" charset="0"/>
                <a:cs typeface="Times New Roman" panose="02020603050405020304" pitchFamily="18" charset="0"/>
              </a:rPr>
              <a:t>2023</a:t>
            </a:r>
            <a:endParaRPr lang="en-US" altLang="zh-CN" sz="20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428085" y="5823752"/>
            <a:ext cx="2135336" cy="707886"/>
          </a:xfrm>
          <a:prstGeom prst="rect">
            <a:avLst/>
          </a:prstGeom>
          <a:noFill/>
        </p:spPr>
        <p:txBody>
          <a:bodyPr wrap="square" rtlCol="0">
            <a:spAutoFit/>
          </a:bodyPr>
          <a:lstStyle/>
          <a:p>
            <a:pPr algn="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王慧</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algn="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2024.10.25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860232" y="1093261"/>
            <a:ext cx="8471535" cy="4129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2.1</a:t>
            </a:r>
            <a:r>
              <a:rPr lang="en-US" altLang="zh-CN" sz="35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5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67087" y="1615775"/>
            <a:ext cx="10047233" cy="4174084"/>
          </a:xfrm>
          <a:prstGeom prst="rect">
            <a:avLst/>
          </a:prstGeom>
        </p:spPr>
      </p:pic>
    </p:spTree>
    <p:extLst>
      <p:ext uri="{BB962C8B-B14F-4D97-AF65-F5344CB8AC3E}">
        <p14:creationId xmlns:p14="http://schemas.microsoft.com/office/powerpoint/2010/main" val="3472269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2.2</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325440" y="1832187"/>
            <a:ext cx="9981388" cy="33059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962980" y="1301454"/>
            <a:ext cx="8266040" cy="4807103"/>
          </a:xfrm>
          <a:prstGeom prst="rect">
            <a:avLst/>
          </a:prstGeom>
        </p:spPr>
      </p:pic>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2.2</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2.3 RS-UCL Definition</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3"/>
          <a:stretch>
            <a:fillRect/>
          </a:stretch>
        </p:blipFill>
        <p:spPr>
          <a:xfrm>
            <a:off x="1405270" y="1063413"/>
            <a:ext cx="9378576" cy="3086266"/>
          </a:xfrm>
          <a:prstGeom prst="rect">
            <a:avLst/>
          </a:prstGeom>
        </p:spPr>
      </p:pic>
      <p:pic>
        <p:nvPicPr>
          <p:cNvPr id="5" name="图片 4"/>
          <p:cNvPicPr>
            <a:picLocks noChangeAspect="1"/>
          </p:cNvPicPr>
          <p:nvPr/>
        </p:nvPicPr>
        <p:blipFill>
          <a:blip r:embed="rId4"/>
          <a:stretch>
            <a:fillRect/>
          </a:stretch>
        </p:blipFill>
        <p:spPr>
          <a:xfrm>
            <a:off x="1447655" y="4149679"/>
            <a:ext cx="9380018" cy="25968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948475" y="1256563"/>
            <a:ext cx="8295049" cy="5115482"/>
          </a:xfrm>
          <a:prstGeom prst="rect">
            <a:avLst/>
          </a:prstGeom>
        </p:spPr>
      </p:pic>
      <p:sp>
        <p:nvSpPr>
          <p:cNvPr id="4"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2.4 RS-UCAL Definition</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7DCE57C-9925-4FBE-BDF5-A28F59A43C31}"/>
              </a:ext>
            </a:extLst>
          </p:cNvPr>
          <p:cNvPicPr>
            <a:picLocks noChangeAspect="1"/>
          </p:cNvPicPr>
          <p:nvPr/>
        </p:nvPicPr>
        <p:blipFill>
          <a:blip r:embed="rId3"/>
          <a:stretch>
            <a:fillRect/>
          </a:stretch>
        </p:blipFill>
        <p:spPr>
          <a:xfrm>
            <a:off x="4289703" y="1161229"/>
            <a:ext cx="7847067" cy="5413741"/>
          </a:xfrm>
          <a:prstGeom prst="rect">
            <a:avLst/>
          </a:prstGeom>
        </p:spPr>
      </p:pic>
      <p:sp>
        <p:nvSpPr>
          <p:cNvPr id="9" name="文本框 8">
            <a:extLst>
              <a:ext uri="{FF2B5EF4-FFF2-40B4-BE49-F238E27FC236}">
                <a16:creationId xmlns:a16="http://schemas.microsoft.com/office/drawing/2014/main" id="{EA876DB7-97EC-4DB9-ACF4-9FC8ABD174EA}"/>
              </a:ext>
            </a:extLst>
          </p:cNvPr>
          <p:cNvSpPr txBox="1"/>
          <p:nvPr/>
        </p:nvSpPr>
        <p:spPr>
          <a:xfrm>
            <a:off x="55230" y="1918544"/>
            <a:ext cx="4156878" cy="3970318"/>
          </a:xfrm>
          <a:prstGeom prst="rect">
            <a:avLst/>
          </a:prstGeom>
          <a:noFill/>
        </p:spPr>
        <p:txBody>
          <a:bodyPr wrap="square">
            <a:spAutoFit/>
          </a:bodyPr>
          <a:lstStyle/>
          <a:p>
            <a:pPr algn="just"/>
            <a:r>
              <a:rPr lang="zh-CN" altLang="en-US" b="1" dirty="0">
                <a:solidFill>
                  <a:srgbClr val="C00000"/>
                </a:solidFill>
                <a:latin typeface="Times New Roman" panose="02020603050405020304" pitchFamily="18" charset="0"/>
                <a:cs typeface="Times New Roman" panose="02020603050405020304" pitchFamily="18" charset="0"/>
              </a:rPr>
              <a:t>For privacy</a:t>
            </a:r>
            <a:r>
              <a:rPr lang="zh-CN" altLang="en-US" dirty="0">
                <a:latin typeface="Times New Roman" panose="02020603050405020304" pitchFamily="18" charset="0"/>
                <a:cs typeface="Times New Roman" panose="02020603050405020304" pitchFamily="18" charset="0"/>
              </a:rPr>
              <a:t>, signatures must not reveal anything about the signer’s identity beyond what was intended by her (</a:t>
            </a:r>
            <a:r>
              <a:rPr lang="zh-CN" altLang="en-US" b="1" dirty="0">
                <a:solidFill>
                  <a:srgbClr val="0070C0"/>
                </a:solidFill>
                <a:latin typeface="Times New Roman" panose="02020603050405020304" pitchFamily="18" charset="0"/>
                <a:cs typeface="Times New Roman" panose="02020603050405020304" pitchFamily="18" charset="0"/>
              </a:rPr>
              <a:t>anonymity</a:t>
            </a:r>
            <a:r>
              <a:rPr lang="zh-CN" altLang="en-US" dirty="0">
                <a:latin typeface="Times New Roman" panose="02020603050405020304" pitchFamily="18" charset="0"/>
                <a:cs typeface="Times New Roman" panose="02020603050405020304" pitchFamily="18" charset="0"/>
              </a:rPr>
              <a:t>). Security is expressed through both </a:t>
            </a:r>
            <a:r>
              <a:rPr lang="zh-CN" altLang="en-US" b="1" dirty="0">
                <a:solidFill>
                  <a:srgbClr val="0070C0"/>
                </a:solidFill>
                <a:latin typeface="Times New Roman" panose="02020603050405020304" pitchFamily="18" charset="0"/>
                <a:cs typeface="Times New Roman" panose="02020603050405020304" pitchFamily="18" charset="0"/>
              </a:rPr>
              <a:t>unforgeability</a:t>
            </a:r>
            <a:r>
              <a:rPr lang="zh-CN" altLang="en-US" dirty="0">
                <a:latin typeface="Times New Roman" panose="02020603050405020304" pitchFamily="18" charset="0"/>
                <a:cs typeface="Times New Roman" panose="02020603050405020304" pitchFamily="18" charset="0"/>
              </a:rPr>
              <a:t>, which ensures that an adversary cannot forge a signature on behalf of a ring they are not a member of or forge a link proof for signatures they did not generate, and </a:t>
            </a:r>
            <a:r>
              <a:rPr lang="zh-CN" altLang="en-US" b="1" dirty="0">
                <a:solidFill>
                  <a:srgbClr val="0070C0"/>
                </a:solidFill>
                <a:latin typeface="Times New Roman" panose="02020603050405020304" pitchFamily="18" charset="0"/>
                <a:cs typeface="Times New Roman" panose="02020603050405020304" pitchFamily="18" charset="0"/>
              </a:rPr>
              <a:t>non-frameability</a:t>
            </a:r>
            <a:r>
              <a:rPr lang="zh-CN" altLang="en-US" dirty="0">
                <a:latin typeface="Times New Roman" panose="02020603050405020304" pitchFamily="18" charset="0"/>
                <a:cs typeface="Times New Roman" panose="02020603050405020304" pitchFamily="18" charset="0"/>
              </a:rPr>
              <a:t>, which states that an honest user cannot be framed by the adversary, so that signatures of an honest user are (implicitly or explicitly) linkable to signatures that she has not generated.</a:t>
            </a:r>
          </a:p>
        </p:txBody>
      </p:sp>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2.5 RS-UC(A)L Security Model</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6066" y="1188855"/>
            <a:ext cx="9849221" cy="900343"/>
          </a:xfrm>
          <a:prstGeom prst="rect">
            <a:avLst/>
          </a:prstGeom>
        </p:spPr>
      </p:pic>
      <p:pic>
        <p:nvPicPr>
          <p:cNvPr id="8" name="图片 7">
            <a:extLst>
              <a:ext uri="{FF2B5EF4-FFF2-40B4-BE49-F238E27FC236}">
                <a16:creationId xmlns:a16="http://schemas.microsoft.com/office/drawing/2014/main" id="{208C9B0F-C538-4558-995F-2F1B12C3517C}"/>
              </a:ext>
            </a:extLst>
          </p:cNvPr>
          <p:cNvPicPr>
            <a:picLocks noChangeAspect="1"/>
          </p:cNvPicPr>
          <p:nvPr/>
        </p:nvPicPr>
        <p:blipFill>
          <a:blip r:embed="rId4"/>
          <a:stretch>
            <a:fillRect/>
          </a:stretch>
        </p:blipFill>
        <p:spPr>
          <a:xfrm>
            <a:off x="1236291" y="2215008"/>
            <a:ext cx="9625691" cy="4359962"/>
          </a:xfrm>
          <a:prstGeom prst="rect">
            <a:avLst/>
          </a:prstGeom>
        </p:spPr>
      </p:pic>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2.5 RS-UC(A)L Security Model -- Anonymity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2599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097761" y="834620"/>
            <a:ext cx="6831867" cy="2594380"/>
          </a:xfrm>
          <a:prstGeom prst="rect">
            <a:avLst/>
          </a:prstGeom>
        </p:spPr>
      </p:pic>
      <p:pic>
        <p:nvPicPr>
          <p:cNvPr id="2" name="图片 1">
            <a:extLst>
              <a:ext uri="{FF2B5EF4-FFF2-40B4-BE49-F238E27FC236}">
                <a16:creationId xmlns:a16="http://schemas.microsoft.com/office/drawing/2014/main" id="{C600F058-FB7C-4540-8BCA-89370429AF40}"/>
              </a:ext>
            </a:extLst>
          </p:cNvPr>
          <p:cNvPicPr>
            <a:picLocks noChangeAspect="1"/>
          </p:cNvPicPr>
          <p:nvPr/>
        </p:nvPicPr>
        <p:blipFill>
          <a:blip r:embed="rId4"/>
          <a:stretch>
            <a:fillRect/>
          </a:stretch>
        </p:blipFill>
        <p:spPr>
          <a:xfrm>
            <a:off x="286386" y="3442672"/>
            <a:ext cx="6132942" cy="3348086"/>
          </a:xfrm>
          <a:prstGeom prst="rect">
            <a:avLst/>
          </a:prstGeom>
        </p:spPr>
      </p:pic>
      <p:pic>
        <p:nvPicPr>
          <p:cNvPr id="7" name="图片 6">
            <a:extLst>
              <a:ext uri="{FF2B5EF4-FFF2-40B4-BE49-F238E27FC236}">
                <a16:creationId xmlns:a16="http://schemas.microsoft.com/office/drawing/2014/main" id="{11337DDB-B7D3-44E6-AC14-F00C839B4881}"/>
              </a:ext>
            </a:extLst>
          </p:cNvPr>
          <p:cNvPicPr>
            <a:picLocks noChangeAspect="1"/>
          </p:cNvPicPr>
          <p:nvPr/>
        </p:nvPicPr>
        <p:blipFill rotWithShape="1">
          <a:blip r:embed="rId5"/>
          <a:srcRect l="3653" t="39534" r="44474"/>
          <a:stretch/>
        </p:blipFill>
        <p:spPr>
          <a:xfrm>
            <a:off x="6769410" y="3407082"/>
            <a:ext cx="5288440" cy="2630659"/>
          </a:xfrm>
          <a:prstGeom prst="rect">
            <a:avLst/>
          </a:prstGeom>
        </p:spPr>
      </p:pic>
      <p:sp>
        <p:nvSpPr>
          <p:cNvPr id="9" name="文本框 8">
            <a:extLst>
              <a:ext uri="{FF2B5EF4-FFF2-40B4-BE49-F238E27FC236}">
                <a16:creationId xmlns:a16="http://schemas.microsoft.com/office/drawing/2014/main" id="{622AEF5B-BDD2-4DDF-AC77-6661B777E372}"/>
              </a:ext>
            </a:extLst>
          </p:cNvPr>
          <p:cNvSpPr txBox="1"/>
          <p:nvPr/>
        </p:nvSpPr>
        <p:spPr>
          <a:xfrm>
            <a:off x="6832209" y="6067580"/>
            <a:ext cx="5162843" cy="738664"/>
          </a:xfrm>
          <a:prstGeom prst="rect">
            <a:avLst/>
          </a:prstGeom>
          <a:noFill/>
        </p:spPr>
        <p:txBody>
          <a:bodyPr wrap="square">
            <a:spAutoFit/>
          </a:bodyPr>
          <a:lstStyle/>
          <a:p>
            <a:r>
              <a:rPr lang="zh-CN" altLang="en-US" sz="1400" dirty="0">
                <a:solidFill>
                  <a:srgbClr val="C00000"/>
                </a:solidFill>
                <a:latin typeface="Times New Roman" panose="02020603050405020304" pitchFamily="18" charset="0"/>
                <a:cs typeface="Times New Roman" panose="02020603050405020304" pitchFamily="18" charset="0"/>
              </a:rPr>
              <a:t>a similar notion of (signature) unforgeability as that of standard ring signatures</a:t>
            </a:r>
            <a:r>
              <a:rPr lang="zh-CN" altLang="en-US" sz="1400" dirty="0">
                <a:latin typeface="Times New Roman" panose="02020603050405020304" pitchFamily="18" charset="0"/>
                <a:cs typeface="Times New Roman" panose="02020603050405020304" pitchFamily="18" charset="0"/>
              </a:rPr>
              <a:t>, with the difference that </a:t>
            </a:r>
            <a:r>
              <a:rPr lang="zh-CN" altLang="en-US" sz="1400" dirty="0">
                <a:solidFill>
                  <a:srgbClr val="0070C0"/>
                </a:solidFill>
                <a:latin typeface="Times New Roman" panose="02020603050405020304" pitchFamily="18" charset="0"/>
                <a:cs typeface="Times New Roman" panose="02020603050405020304" pitchFamily="18" charset="0"/>
              </a:rPr>
              <a:t>the adversary also has access to a linking oracle.</a:t>
            </a:r>
          </a:p>
        </p:txBody>
      </p:sp>
      <p:sp>
        <p:nvSpPr>
          <p:cNvPr id="8"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2.5 RS-UC(A)L Security Model -- </a:t>
            </a:r>
            <a:r>
              <a:rPr lang="en-US" altLang="zh-CN" sz="3600" dirty="0" err="1"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Unforgeability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0" name="直接连接符 9"/>
          <p:cNvCxnSpPr/>
          <p:nvPr/>
        </p:nvCxnSpPr>
        <p:spPr>
          <a:xfrm>
            <a:off x="2846388" y="1861079"/>
            <a:ext cx="6022181" cy="71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73288" y="2085447"/>
            <a:ext cx="6632045" cy="58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F541783-33D9-429B-A18F-A6F17A6E0698}"/>
              </a:ext>
            </a:extLst>
          </p:cNvPr>
          <p:cNvPicPr>
            <a:picLocks noChangeAspect="1"/>
          </p:cNvPicPr>
          <p:nvPr/>
        </p:nvPicPr>
        <p:blipFill>
          <a:blip r:embed="rId3"/>
          <a:stretch>
            <a:fillRect/>
          </a:stretch>
        </p:blipFill>
        <p:spPr>
          <a:xfrm>
            <a:off x="1181686" y="1672543"/>
            <a:ext cx="9828628" cy="3939200"/>
          </a:xfrm>
          <a:prstGeom prst="rect">
            <a:avLst/>
          </a:prstGeom>
        </p:spPr>
      </p:pic>
      <p:sp>
        <p:nvSpPr>
          <p:cNvPr id="4"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2.5 RS-UC(A)L Security Model -- </a:t>
            </a:r>
            <a:r>
              <a:rPr lang="en-US" altLang="zh-CN" sz="3600" dirty="0" err="1"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Unforgeability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98690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1813" y="2562285"/>
            <a:ext cx="6598476" cy="538436"/>
          </a:xfrm>
          <a:prstGeom prst="rect">
            <a:avLst/>
          </a:prstGeom>
        </p:spPr>
      </p:pic>
      <p:pic>
        <p:nvPicPr>
          <p:cNvPr id="6" name="图片 5"/>
          <p:cNvPicPr>
            <a:picLocks noChangeAspect="1"/>
          </p:cNvPicPr>
          <p:nvPr/>
        </p:nvPicPr>
        <p:blipFill>
          <a:blip r:embed="rId4"/>
          <a:stretch>
            <a:fillRect/>
          </a:stretch>
        </p:blipFill>
        <p:spPr>
          <a:xfrm>
            <a:off x="111813" y="3039762"/>
            <a:ext cx="6598476" cy="1606184"/>
          </a:xfrm>
          <a:prstGeom prst="rect">
            <a:avLst/>
          </a:prstGeom>
        </p:spPr>
      </p:pic>
      <p:pic>
        <p:nvPicPr>
          <p:cNvPr id="4" name="图片 3">
            <a:extLst>
              <a:ext uri="{FF2B5EF4-FFF2-40B4-BE49-F238E27FC236}">
                <a16:creationId xmlns:a16="http://schemas.microsoft.com/office/drawing/2014/main" id="{F6E6459A-4148-48E4-B348-BF748AEDDE7A}"/>
              </a:ext>
            </a:extLst>
          </p:cNvPr>
          <p:cNvPicPr>
            <a:picLocks noChangeAspect="1"/>
          </p:cNvPicPr>
          <p:nvPr/>
        </p:nvPicPr>
        <p:blipFill>
          <a:blip r:embed="rId5"/>
          <a:stretch>
            <a:fillRect/>
          </a:stretch>
        </p:blipFill>
        <p:spPr>
          <a:xfrm>
            <a:off x="6827520" y="909580"/>
            <a:ext cx="4956164" cy="5878956"/>
          </a:xfrm>
          <a:prstGeom prst="rect">
            <a:avLst/>
          </a:prstGeom>
        </p:spPr>
      </p:pic>
      <p:pic>
        <p:nvPicPr>
          <p:cNvPr id="7" name="图片 6">
            <a:extLst>
              <a:ext uri="{FF2B5EF4-FFF2-40B4-BE49-F238E27FC236}">
                <a16:creationId xmlns:a16="http://schemas.microsoft.com/office/drawing/2014/main" id="{48809622-6415-CD0B-2CAC-F1305994D30B}"/>
              </a:ext>
            </a:extLst>
          </p:cNvPr>
          <p:cNvPicPr>
            <a:picLocks noChangeAspect="1"/>
          </p:cNvPicPr>
          <p:nvPr/>
        </p:nvPicPr>
        <p:blipFill>
          <a:blip r:embed="rId6"/>
          <a:stretch>
            <a:fillRect/>
          </a:stretch>
        </p:blipFill>
        <p:spPr>
          <a:xfrm>
            <a:off x="1560767" y="5338132"/>
            <a:ext cx="3803714" cy="760743"/>
          </a:xfrm>
          <a:prstGeom prst="rect">
            <a:avLst/>
          </a:prstGeom>
        </p:spPr>
      </p:pic>
      <p:sp>
        <p:nvSpPr>
          <p:cNvPr id="8"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2.5 RS-UC(A)L Security Model – Non-</a:t>
            </a:r>
            <a:r>
              <a:rPr lang="en-US" altLang="zh-CN" sz="3600" dirty="0" err="1"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frameability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1.1Introduction </a:t>
            </a:r>
            <a:r>
              <a:rPr lang="en-US" altLang="zh-CN" sz="3600" dirty="0">
                <a:latin typeface="Times New Roman" panose="02020603050405020304" pitchFamily="18" charset="0"/>
                <a:cs typeface="Times New Roman" panose="02020603050405020304" pitchFamily="18" charset="0"/>
              </a:rPr>
              <a:t>- Ring Signatures</a:t>
            </a:r>
            <a:endParaRPr kumimoji="1" lang="zh-CN" altLang="en-US" sz="3600" dirty="0"/>
          </a:p>
        </p:txBody>
      </p:sp>
      <p:pic>
        <p:nvPicPr>
          <p:cNvPr id="2" name="图片 1"/>
          <p:cNvPicPr>
            <a:picLocks noChangeAspect="1"/>
          </p:cNvPicPr>
          <p:nvPr/>
        </p:nvPicPr>
        <p:blipFill rotWithShape="1">
          <a:blip r:embed="rId2"/>
          <a:srcRect t="650"/>
          <a:stretch>
            <a:fillRect/>
          </a:stretch>
        </p:blipFill>
        <p:spPr>
          <a:xfrm>
            <a:off x="132220" y="1935173"/>
            <a:ext cx="6846066" cy="3054169"/>
          </a:xfrm>
          <a:prstGeom prst="rect">
            <a:avLst/>
          </a:prstGeom>
        </p:spPr>
      </p:pic>
      <p:pic>
        <p:nvPicPr>
          <p:cNvPr id="5" name="图片 4"/>
          <p:cNvPicPr>
            <a:picLocks noChangeAspect="1"/>
          </p:cNvPicPr>
          <p:nvPr/>
        </p:nvPicPr>
        <p:blipFill>
          <a:blip r:embed="rId3"/>
          <a:stretch>
            <a:fillRect/>
          </a:stretch>
        </p:blipFill>
        <p:spPr>
          <a:xfrm>
            <a:off x="6279593" y="2001689"/>
            <a:ext cx="5912407" cy="32033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4340" y="1166178"/>
            <a:ext cx="4353514" cy="1337474"/>
            <a:chOff x="1569856" y="300856"/>
            <a:chExt cx="4353514" cy="1337474"/>
          </a:xfrm>
        </p:grpSpPr>
        <p:sp>
          <p:nvSpPr>
            <p:cNvPr id="2" name="文本框 1"/>
            <p:cNvSpPr txBox="1"/>
            <p:nvPr/>
          </p:nvSpPr>
          <p:spPr>
            <a:xfrm>
              <a:off x="1569856" y="784927"/>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Ring Signature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p:cNvCxnSpPr/>
            <p:nvPr/>
          </p:nvCxnSpPr>
          <p:spPr>
            <a:xfrm flipV="1">
              <a:off x="3139711" y="485522"/>
              <a:ext cx="833478" cy="484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65098" y="300856"/>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3139711" y="969593"/>
              <a:ext cx="833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3189" y="78492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 name="直接连接符 9"/>
            <p:cNvCxnSpPr/>
            <p:nvPr/>
          </p:nvCxnSpPr>
          <p:spPr>
            <a:xfrm>
              <a:off x="3139711" y="969593"/>
              <a:ext cx="760650" cy="484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57007" y="1268998"/>
              <a:ext cx="1966363" cy="369332"/>
            </a:xfrm>
            <a:prstGeom prst="rect">
              <a:avLst/>
            </a:prstGeom>
            <a:noFill/>
          </p:spPr>
          <p:txBody>
            <a:bodyPr wrap="square" rtlCol="0">
              <a:spAutoFit/>
            </a:bodyPr>
            <a:lstStyle/>
            <a:p>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 name="组合 29"/>
          <p:cNvGrpSpPr/>
          <p:nvPr/>
        </p:nvGrpSpPr>
        <p:grpSpPr>
          <a:xfrm>
            <a:off x="478942" y="2657092"/>
            <a:ext cx="3957003" cy="1594548"/>
            <a:chOff x="1974458" y="1791770"/>
            <a:chExt cx="3957003" cy="1594548"/>
          </a:xfrm>
        </p:grpSpPr>
        <p:sp>
          <p:nvSpPr>
            <p:cNvPr id="15" name="文本框 14"/>
            <p:cNvSpPr txBox="1"/>
            <p:nvPr/>
          </p:nvSpPr>
          <p:spPr>
            <a:xfrm>
              <a:off x="1974458" y="2424816"/>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RS-UCL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 name="直接连接符 15"/>
            <p:cNvCxnSpPr/>
            <p:nvPr/>
          </p:nvCxnSpPr>
          <p:spPr>
            <a:xfrm flipV="1">
              <a:off x="3139711" y="2033805"/>
              <a:ext cx="833478" cy="572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957007" y="1791770"/>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8" name="直接连接符 17"/>
            <p:cNvCxnSpPr/>
            <p:nvPr/>
          </p:nvCxnSpPr>
          <p:spPr>
            <a:xfrm flipV="1">
              <a:off x="3139711" y="2421805"/>
              <a:ext cx="833478" cy="184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957006" y="218704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139711" y="2606471"/>
              <a:ext cx="817295" cy="18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965098" y="2582324"/>
              <a:ext cx="1966363" cy="369332"/>
            </a:xfrm>
            <a:prstGeom prst="rect">
              <a:avLst/>
            </a:prstGeom>
            <a:noFill/>
          </p:spPr>
          <p:txBody>
            <a:bodyPr wrap="square" rtlCol="0">
              <a:spAutoFit/>
            </a:bodyPr>
            <a:lstStyle/>
            <a:p>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 27"/>
            <p:cNvCxnSpPr/>
            <p:nvPr/>
          </p:nvCxnSpPr>
          <p:spPr>
            <a:xfrm>
              <a:off x="3139711" y="2606470"/>
              <a:ext cx="817295" cy="525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57006" y="3016986"/>
              <a:ext cx="1966363"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Non-</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25" y="4339639"/>
            <a:ext cx="3965094" cy="1617217"/>
            <a:chOff x="1974458" y="1791770"/>
            <a:chExt cx="3965094" cy="1617217"/>
          </a:xfrm>
        </p:grpSpPr>
        <p:sp>
          <p:nvSpPr>
            <p:cNvPr id="32" name="文本框 31"/>
            <p:cNvSpPr txBox="1"/>
            <p:nvPr/>
          </p:nvSpPr>
          <p:spPr>
            <a:xfrm>
              <a:off x="1974458" y="2424816"/>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RS-UCAL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 name="直接连接符 32"/>
            <p:cNvCxnSpPr/>
            <p:nvPr/>
          </p:nvCxnSpPr>
          <p:spPr>
            <a:xfrm flipV="1">
              <a:off x="3139711" y="2033805"/>
              <a:ext cx="833478" cy="572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57007" y="1791770"/>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V="1">
              <a:off x="3139711" y="2421805"/>
              <a:ext cx="833478" cy="184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957006" y="218704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 name="直接连接符 36"/>
            <p:cNvCxnSpPr/>
            <p:nvPr/>
          </p:nvCxnSpPr>
          <p:spPr>
            <a:xfrm>
              <a:off x="3139711" y="2606471"/>
              <a:ext cx="817295" cy="18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965098" y="2582324"/>
              <a:ext cx="1966363" cy="369332"/>
            </a:xfrm>
            <a:prstGeom prst="rect">
              <a:avLst/>
            </a:prstGeom>
            <a:noFill/>
          </p:spPr>
          <p:txBody>
            <a:bodyPr wrap="square" rtlCol="0">
              <a:spAutoFit/>
            </a:bodyPr>
            <a:lstStyle/>
            <a:p>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3139711" y="2606470"/>
              <a:ext cx="817295" cy="525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973189" y="3039655"/>
              <a:ext cx="1966363"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Non-</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42" name="直接连接符 41"/>
          <p:cNvCxnSpPr>
            <a:endCxn id="46" idx="1"/>
          </p:cNvCxnSpPr>
          <p:nvPr/>
        </p:nvCxnSpPr>
        <p:spPr>
          <a:xfrm flipV="1">
            <a:off x="3885688" y="3322830"/>
            <a:ext cx="558348" cy="3227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47" idx="1"/>
          </p:cNvCxnSpPr>
          <p:nvPr/>
        </p:nvCxnSpPr>
        <p:spPr>
          <a:xfrm>
            <a:off x="3885688" y="3630992"/>
            <a:ext cx="558348" cy="47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444036" y="3168941"/>
            <a:ext cx="6888954"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46"/>
          <p:cNvSpPr txBox="1"/>
          <p:nvPr/>
        </p:nvSpPr>
        <p:spPr>
          <a:xfrm>
            <a:off x="4444036" y="3525049"/>
            <a:ext cx="323681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9" name="直接连接符 48"/>
          <p:cNvCxnSpPr/>
          <p:nvPr/>
        </p:nvCxnSpPr>
        <p:spPr>
          <a:xfrm flipV="1">
            <a:off x="4156771" y="3997576"/>
            <a:ext cx="303448" cy="128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435944" y="3843530"/>
            <a:ext cx="6633498"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4" name="直接连接符 53"/>
          <p:cNvCxnSpPr/>
          <p:nvPr/>
        </p:nvCxnSpPr>
        <p:spPr>
          <a:xfrm>
            <a:off x="4156771" y="4126412"/>
            <a:ext cx="303448" cy="1905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460219" y="4197948"/>
            <a:ext cx="5017063"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7" name="直接连接符 56"/>
          <p:cNvCxnSpPr>
            <a:endCxn id="59" idx="1"/>
          </p:cNvCxnSpPr>
          <p:nvPr/>
        </p:nvCxnSpPr>
        <p:spPr>
          <a:xfrm flipV="1">
            <a:off x="3918054" y="4994112"/>
            <a:ext cx="558348" cy="3227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endCxn id="60" idx="1"/>
          </p:cNvCxnSpPr>
          <p:nvPr/>
        </p:nvCxnSpPr>
        <p:spPr>
          <a:xfrm>
            <a:off x="3918054" y="5315498"/>
            <a:ext cx="558348" cy="47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476402" y="4840223"/>
            <a:ext cx="5575417"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文本框 59"/>
          <p:cNvSpPr txBox="1"/>
          <p:nvPr/>
        </p:nvSpPr>
        <p:spPr>
          <a:xfrm>
            <a:off x="4476402" y="5209555"/>
            <a:ext cx="323681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1" name="直接连接符 60"/>
          <p:cNvCxnSpPr/>
          <p:nvPr/>
        </p:nvCxnSpPr>
        <p:spPr>
          <a:xfrm flipV="1">
            <a:off x="4189137" y="5682082"/>
            <a:ext cx="303448" cy="128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468310" y="5528036"/>
            <a:ext cx="561587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3" name="直接连接符 62"/>
          <p:cNvCxnSpPr/>
          <p:nvPr/>
        </p:nvCxnSpPr>
        <p:spPr>
          <a:xfrm>
            <a:off x="4189137" y="5810918"/>
            <a:ext cx="303448" cy="1905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4492585" y="5882454"/>
            <a:ext cx="5591600"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7" name="直接连接符 66"/>
          <p:cNvCxnSpPr>
            <a:endCxn id="68" idx="1"/>
          </p:cNvCxnSpPr>
          <p:nvPr/>
        </p:nvCxnSpPr>
        <p:spPr>
          <a:xfrm flipV="1">
            <a:off x="3553914" y="1681063"/>
            <a:ext cx="436968" cy="151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3990882" y="1511786"/>
            <a:ext cx="5494492" cy="338554"/>
          </a:xfrm>
          <a:prstGeom prst="rect">
            <a:avLst/>
          </a:prstGeom>
          <a:noFill/>
        </p:spPr>
        <p:txBody>
          <a:bodyPr wrap="square" rtlCol="0">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Adaptive anonymity against </a:t>
            </a:r>
            <a:r>
              <a:rPr lang="en-US" altLang="zh-CN" sz="1600" dirty="0" err="1" smtClean="0">
                <a:latin typeface="Times New Roman" panose="02020603050405020304" pitchFamily="18" charset="0"/>
                <a:ea typeface="微软雅黑" panose="020B0503020204020204" pitchFamily="34" charset="-122"/>
                <a:cs typeface="Times New Roman" panose="02020603050405020304" pitchFamily="18" charset="0"/>
              </a:rPr>
              <a:t>adversarially</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chosen keys</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0" name="直接连接符 69"/>
          <p:cNvCxnSpPr/>
          <p:nvPr/>
        </p:nvCxnSpPr>
        <p:spPr>
          <a:xfrm>
            <a:off x="3553914" y="1832275"/>
            <a:ext cx="420785" cy="1833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982790" y="1827171"/>
            <a:ext cx="5494492" cy="338554"/>
          </a:xfrm>
          <a:prstGeom prst="rect">
            <a:avLst/>
          </a:prstGeom>
          <a:noFill/>
        </p:spPr>
        <p:txBody>
          <a:bodyPr wrap="square" rtlCol="0">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Anonymity against full key exposure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4" name="直接连接符 73"/>
          <p:cNvCxnSpPr/>
          <p:nvPr/>
        </p:nvCxnSpPr>
        <p:spPr>
          <a:xfrm>
            <a:off x="3642927" y="1350844"/>
            <a:ext cx="5543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p:cNvSpPr txBox="1"/>
              <p:nvPr/>
            </p:nvSpPr>
            <p:spPr>
              <a:xfrm>
                <a:off x="3764306" y="1162662"/>
                <a:ext cx="5494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Pr</m:t>
                          </m:r>
                        </m:fName>
                        <m:e>
                          <m:d>
                            <m:dPr>
                              <m:begChr m:val="["/>
                              <m:endChr m:val="]"/>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𝑉𝑓</m:t>
                              </m:r>
                              <m:d>
                                <m:dPr>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𝑆𝑖𝑔</m:t>
                                  </m:r>
                                  <m:d>
                                    <m:dPr>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𝑠</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𝑘</m:t>
                                          </m:r>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𝑅</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𝑚</m:t>
                                      </m:r>
                                    </m:e>
                                  </m:d>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𝑅</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𝑚</m:t>
                                  </m:r>
                                </m:e>
                              </m:d>
                              <m:r>
                                <a:rPr lang="en-US" altLang="zh-CN" b="0" i="1" dirty="0" smtClean="0">
                                  <a:latin typeface="Cambria Math" panose="02040503050406030204" pitchFamily="18" charset="0"/>
                                  <a:cs typeface="Times New Roman" panose="02020603050405020304" pitchFamily="18" charset="0"/>
                                </a:rPr>
                                <m:t>=1</m:t>
                              </m:r>
                            </m:e>
                          </m:d>
                        </m:e>
                      </m:func>
                      <m:r>
                        <a:rPr lang="en-US" altLang="zh-CN" b="0" i="1" dirty="0" smtClean="0">
                          <a:latin typeface="Cambria Math" panose="02040503050406030204" pitchFamily="18" charset="0"/>
                          <a:cs typeface="Times New Roman" panose="02020603050405020304" pitchFamily="18" charset="0"/>
                        </a:rPr>
                        <m:t>=1 − </m:t>
                      </m:r>
                      <m:r>
                        <a:rPr lang="zh-CN" altLang="en-US" b="0" i="1" dirty="0" smtClean="0">
                          <a:latin typeface="Cambria Math" panose="02040503050406030204" pitchFamily="18" charset="0"/>
                          <a:cs typeface="Times New Roman" panose="02020603050405020304" pitchFamily="18" charset="0"/>
                        </a:rPr>
                        <m:t>𝜖</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𝜆</m:t>
                      </m:r>
                      <m:r>
                        <a:rPr lang="en-US" altLang="zh-CN" b="0" i="1" dirty="0" smtClean="0">
                          <a:latin typeface="Cambria Math" panose="02040503050406030204" pitchFamily="18" charset="0"/>
                          <a:cs typeface="Times New Roman" panose="02020603050405020304" pitchFamily="18" charset="0"/>
                        </a:rPr>
                        <m:t>)</m:t>
                      </m:r>
                    </m:oMath>
                  </m:oMathPara>
                </a14:m>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3764306" y="1162662"/>
                <a:ext cx="5494492" cy="369332"/>
              </a:xfrm>
              <a:prstGeom prst="rect">
                <a:avLst/>
              </a:prstGeom>
              <a:blipFill>
                <a:blip r:embed="rId3"/>
                <a:stretch>
                  <a:fillRect b="-15000"/>
                </a:stretch>
              </a:blipFill>
            </p:spPr>
            <p:txBody>
              <a:bodyPr/>
              <a:lstStyle/>
              <a:p>
                <a:r>
                  <a:rPr lang="zh-CN" altLang="en-US">
                    <a:noFill/>
                  </a:rPr>
                  <a:t> </a:t>
                </a:r>
              </a:p>
            </p:txBody>
          </p:sp>
        </mc:Fallback>
      </mc:AlternateContent>
      <p:cxnSp>
        <p:nvCxnSpPr>
          <p:cNvPr id="95" name="直接箭头连接符 94"/>
          <p:cNvCxnSpPr/>
          <p:nvPr/>
        </p:nvCxnSpPr>
        <p:spPr>
          <a:xfrm>
            <a:off x="3844602" y="2338540"/>
            <a:ext cx="42374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4268349" y="2184210"/>
            <a:ext cx="7447302" cy="523220"/>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Only ring members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can sign (</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For RS-UCL one captures both by defining an attack as the generation of more signatures with different pseudonyms than corrupted users in the ring, using the same </a:t>
            </a:r>
            <a:r>
              <a:rPr lang="en-US" altLang="zh-CN"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scope</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文本框 97"/>
          <p:cNvSpPr txBox="1"/>
          <p:nvPr/>
        </p:nvSpPr>
        <p:spPr>
          <a:xfrm>
            <a:off x="3990882" y="2850303"/>
            <a:ext cx="7447302"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An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adversary cannot figure out which of two (honest) challenge users generated a given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a:t>
            </a:r>
          </a:p>
        </p:txBody>
      </p:sp>
      <p:cxnSp>
        <p:nvCxnSpPr>
          <p:cNvPr id="99" name="直接箭头连接符 98"/>
          <p:cNvCxnSpPr/>
          <p:nvPr/>
        </p:nvCxnSpPr>
        <p:spPr>
          <a:xfrm flipV="1">
            <a:off x="3553914" y="3052369"/>
            <a:ext cx="420785" cy="20729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9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4340" y="1166178"/>
            <a:ext cx="4353514" cy="1337474"/>
            <a:chOff x="1569856" y="300856"/>
            <a:chExt cx="4353514" cy="1337474"/>
          </a:xfrm>
        </p:grpSpPr>
        <p:sp>
          <p:nvSpPr>
            <p:cNvPr id="2" name="文本框 1"/>
            <p:cNvSpPr txBox="1"/>
            <p:nvPr/>
          </p:nvSpPr>
          <p:spPr>
            <a:xfrm>
              <a:off x="1569856" y="784927"/>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Ring Signature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p:cNvCxnSpPr/>
            <p:nvPr/>
          </p:nvCxnSpPr>
          <p:spPr>
            <a:xfrm flipV="1">
              <a:off x="3139711" y="485522"/>
              <a:ext cx="833478" cy="484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65098" y="300856"/>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3139711" y="969593"/>
              <a:ext cx="833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3189" y="78492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 name="直接连接符 9"/>
            <p:cNvCxnSpPr/>
            <p:nvPr/>
          </p:nvCxnSpPr>
          <p:spPr>
            <a:xfrm>
              <a:off x="3139711" y="969593"/>
              <a:ext cx="760650" cy="484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57007" y="1268998"/>
              <a:ext cx="1966363" cy="369332"/>
            </a:xfrm>
            <a:prstGeom prst="rect">
              <a:avLst/>
            </a:prstGeom>
            <a:noFill/>
          </p:spPr>
          <p:txBody>
            <a:bodyPr wrap="square" rtlCol="0">
              <a:spAutoFit/>
            </a:bodyPr>
            <a:lstStyle/>
            <a:p>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 name="组合 29"/>
          <p:cNvGrpSpPr/>
          <p:nvPr/>
        </p:nvGrpSpPr>
        <p:grpSpPr>
          <a:xfrm>
            <a:off x="478942" y="2657092"/>
            <a:ext cx="3957003" cy="1594548"/>
            <a:chOff x="1974458" y="1791770"/>
            <a:chExt cx="3957003" cy="1594548"/>
          </a:xfrm>
        </p:grpSpPr>
        <p:sp>
          <p:nvSpPr>
            <p:cNvPr id="15" name="文本框 14"/>
            <p:cNvSpPr txBox="1"/>
            <p:nvPr/>
          </p:nvSpPr>
          <p:spPr>
            <a:xfrm>
              <a:off x="1974458" y="2424816"/>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RS-UCL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 name="直接连接符 15"/>
            <p:cNvCxnSpPr/>
            <p:nvPr/>
          </p:nvCxnSpPr>
          <p:spPr>
            <a:xfrm flipV="1">
              <a:off x="3139711" y="2033805"/>
              <a:ext cx="833478" cy="572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957007" y="1791770"/>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8" name="直接连接符 17"/>
            <p:cNvCxnSpPr/>
            <p:nvPr/>
          </p:nvCxnSpPr>
          <p:spPr>
            <a:xfrm flipV="1">
              <a:off x="3139711" y="2421805"/>
              <a:ext cx="833478" cy="184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957006" y="218704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0" name="直接连接符 19"/>
            <p:cNvCxnSpPr/>
            <p:nvPr/>
          </p:nvCxnSpPr>
          <p:spPr>
            <a:xfrm>
              <a:off x="3139711" y="2606471"/>
              <a:ext cx="817295" cy="18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965098" y="2582324"/>
              <a:ext cx="1966363" cy="369332"/>
            </a:xfrm>
            <a:prstGeom prst="rect">
              <a:avLst/>
            </a:prstGeom>
            <a:noFill/>
          </p:spPr>
          <p:txBody>
            <a:bodyPr wrap="square" rtlCol="0">
              <a:spAutoFit/>
            </a:bodyPr>
            <a:lstStyle/>
            <a:p>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 27"/>
            <p:cNvCxnSpPr/>
            <p:nvPr/>
          </p:nvCxnSpPr>
          <p:spPr>
            <a:xfrm>
              <a:off x="3139711" y="2606470"/>
              <a:ext cx="817295" cy="525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57006" y="3016986"/>
              <a:ext cx="1966363"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Non-</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25" y="4339639"/>
            <a:ext cx="3965094" cy="1617217"/>
            <a:chOff x="1974458" y="1791770"/>
            <a:chExt cx="3965094" cy="1617217"/>
          </a:xfrm>
        </p:grpSpPr>
        <p:sp>
          <p:nvSpPr>
            <p:cNvPr id="32" name="文本框 31"/>
            <p:cNvSpPr txBox="1"/>
            <p:nvPr/>
          </p:nvSpPr>
          <p:spPr>
            <a:xfrm>
              <a:off x="1974458" y="2424816"/>
              <a:ext cx="1731696"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RS-UCAL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3" name="直接连接符 32"/>
            <p:cNvCxnSpPr/>
            <p:nvPr/>
          </p:nvCxnSpPr>
          <p:spPr>
            <a:xfrm flipV="1">
              <a:off x="3139711" y="2033805"/>
              <a:ext cx="833478" cy="572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957007" y="1791770"/>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correctness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V="1">
              <a:off x="3139711" y="2421805"/>
              <a:ext cx="833478" cy="184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957006" y="2187047"/>
              <a:ext cx="1513209"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anonymity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7" name="直接连接符 36"/>
            <p:cNvCxnSpPr/>
            <p:nvPr/>
          </p:nvCxnSpPr>
          <p:spPr>
            <a:xfrm>
              <a:off x="3139711" y="2606471"/>
              <a:ext cx="817295" cy="18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965098" y="2582324"/>
              <a:ext cx="1966363" cy="369332"/>
            </a:xfrm>
            <a:prstGeom prst="rect">
              <a:avLst/>
            </a:prstGeom>
            <a:noFill/>
          </p:spPr>
          <p:txBody>
            <a:bodyPr wrap="square" rtlCol="0">
              <a:spAutoFit/>
            </a:bodyPr>
            <a:lstStyle/>
            <a:p>
              <a:r>
                <a:rPr lang="en-US" altLang="zh-CN"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unforgeability</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3139711" y="2606470"/>
              <a:ext cx="817295" cy="525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973189" y="3039655"/>
              <a:ext cx="1966363" cy="369332"/>
            </a:xfrm>
            <a:prstGeom prst="rect">
              <a:avLst/>
            </a:prstGeom>
            <a:noFill/>
          </p:spPr>
          <p:txBody>
            <a:bodyPr wrap="square" rtlCol="0">
              <a:spAutoFit/>
            </a:bodyPr>
            <a:lstStyle/>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Non-</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42" name="直接连接符 41"/>
          <p:cNvCxnSpPr>
            <a:endCxn id="46" idx="1"/>
          </p:cNvCxnSpPr>
          <p:nvPr/>
        </p:nvCxnSpPr>
        <p:spPr>
          <a:xfrm flipV="1">
            <a:off x="3885688" y="3322830"/>
            <a:ext cx="558348" cy="3227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47" idx="1"/>
          </p:cNvCxnSpPr>
          <p:nvPr/>
        </p:nvCxnSpPr>
        <p:spPr>
          <a:xfrm>
            <a:off x="3885688" y="3630992"/>
            <a:ext cx="558348" cy="47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444036" y="3168941"/>
            <a:ext cx="6888954"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class hiding, NIZK</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simulation sound extractable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46"/>
          <p:cNvSpPr txBox="1"/>
          <p:nvPr/>
        </p:nvSpPr>
        <p:spPr>
          <a:xfrm>
            <a:off x="4444036" y="3525049"/>
            <a:ext cx="323681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unforgeable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9" name="直接连接符 48"/>
          <p:cNvCxnSpPr/>
          <p:nvPr/>
        </p:nvCxnSpPr>
        <p:spPr>
          <a:xfrm flipV="1">
            <a:off x="4156771" y="3997576"/>
            <a:ext cx="303448" cy="128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435944" y="3843530"/>
            <a:ext cx="6633498"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unforgeable, NIZK</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simulation sound extractable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4" name="直接连接符 53"/>
          <p:cNvCxnSpPr/>
          <p:nvPr/>
        </p:nvCxnSpPr>
        <p:spPr>
          <a:xfrm>
            <a:off x="4156771" y="4126412"/>
            <a:ext cx="303448" cy="1905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460219" y="4197948"/>
            <a:ext cx="5017063"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accumulation sound</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7" name="直接连接符 56"/>
          <p:cNvCxnSpPr>
            <a:endCxn id="59" idx="1"/>
          </p:cNvCxnSpPr>
          <p:nvPr/>
        </p:nvCxnSpPr>
        <p:spPr>
          <a:xfrm flipV="1">
            <a:off x="3918054" y="4994112"/>
            <a:ext cx="558348" cy="3227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endCxn id="60" idx="1"/>
          </p:cNvCxnSpPr>
          <p:nvPr/>
        </p:nvCxnSpPr>
        <p:spPr>
          <a:xfrm>
            <a:off x="3918054" y="5315498"/>
            <a:ext cx="558348" cy="47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476402" y="4840223"/>
            <a:ext cx="5575417" cy="307777"/>
          </a:xfrm>
          <a:prstGeom prst="rect">
            <a:avLst/>
          </a:prstGeom>
          <a:noFill/>
        </p:spPr>
        <p:txBody>
          <a:bodyPr wrap="square" rtlCol="0">
            <a:spAutoFit/>
          </a:bodyPr>
          <a:lstStyle/>
          <a:p>
            <a:r>
              <a:rPr lang="en-US" altLang="zh-CN"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Signature </a:t>
            </a:r>
            <a:r>
              <a:rPr lang="en-US" altLang="zh-CN" sz="1400"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unforgeability</a:t>
            </a:r>
            <a:r>
              <a:rPr lang="en-US" altLang="zh-CN"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RS unforgeable</a:t>
            </a:r>
            <a:endPar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文本框 59"/>
          <p:cNvSpPr txBox="1"/>
          <p:nvPr/>
        </p:nvSpPr>
        <p:spPr>
          <a:xfrm>
            <a:off x="4476402" y="5209555"/>
            <a:ext cx="323681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unforgeability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 unforgeable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1" name="直接连接符 60"/>
          <p:cNvCxnSpPr/>
          <p:nvPr/>
        </p:nvCxnSpPr>
        <p:spPr>
          <a:xfrm flipV="1">
            <a:off x="4189137" y="5682082"/>
            <a:ext cx="303448" cy="128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468310" y="5528036"/>
            <a:ext cx="5615875"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 unforgeable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3" name="直接连接符 62"/>
          <p:cNvCxnSpPr/>
          <p:nvPr/>
        </p:nvCxnSpPr>
        <p:spPr>
          <a:xfrm>
            <a:off x="4189137" y="5810918"/>
            <a:ext cx="303448" cy="1905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4492585" y="5882454"/>
            <a:ext cx="5591600"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Link non-</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frameability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AKRS accumulation sound</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7" name="直接连接符 66"/>
          <p:cNvCxnSpPr>
            <a:endCxn id="68" idx="1"/>
          </p:cNvCxnSpPr>
          <p:nvPr/>
        </p:nvCxnSpPr>
        <p:spPr>
          <a:xfrm flipV="1">
            <a:off x="3553914" y="1681063"/>
            <a:ext cx="436968" cy="151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3990882" y="1511786"/>
            <a:ext cx="5494492" cy="338554"/>
          </a:xfrm>
          <a:prstGeom prst="rect">
            <a:avLst/>
          </a:prstGeom>
          <a:noFill/>
        </p:spPr>
        <p:txBody>
          <a:bodyPr wrap="square" rtlCol="0">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Adaptive anonymity against </a:t>
            </a:r>
            <a:r>
              <a:rPr lang="en-US" altLang="zh-CN" sz="1600" dirty="0" err="1" smtClean="0">
                <a:latin typeface="Times New Roman" panose="02020603050405020304" pitchFamily="18" charset="0"/>
                <a:ea typeface="微软雅黑" panose="020B0503020204020204" pitchFamily="34" charset="-122"/>
                <a:cs typeface="Times New Roman" panose="02020603050405020304" pitchFamily="18" charset="0"/>
              </a:rPr>
              <a:t>adversarially</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chosen keys</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0" name="直接连接符 69"/>
          <p:cNvCxnSpPr/>
          <p:nvPr/>
        </p:nvCxnSpPr>
        <p:spPr>
          <a:xfrm>
            <a:off x="3553914" y="1832275"/>
            <a:ext cx="420785" cy="1833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982790" y="1827171"/>
            <a:ext cx="5494492" cy="338554"/>
          </a:xfrm>
          <a:prstGeom prst="rect">
            <a:avLst/>
          </a:prstGeom>
          <a:noFill/>
        </p:spPr>
        <p:txBody>
          <a:bodyPr wrap="square" rtlCol="0">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Anonymity against full key exposure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4" name="直接连接符 73"/>
          <p:cNvCxnSpPr/>
          <p:nvPr/>
        </p:nvCxnSpPr>
        <p:spPr>
          <a:xfrm>
            <a:off x="3642927" y="1350844"/>
            <a:ext cx="5543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p:cNvSpPr txBox="1"/>
              <p:nvPr/>
            </p:nvSpPr>
            <p:spPr>
              <a:xfrm>
                <a:off x="3764306" y="1162662"/>
                <a:ext cx="5494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Pr</m:t>
                          </m:r>
                        </m:fName>
                        <m:e>
                          <m:d>
                            <m:dPr>
                              <m:begChr m:val="["/>
                              <m:endChr m:val="]"/>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𝑉𝑓</m:t>
                              </m:r>
                              <m:d>
                                <m:dPr>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𝑆𝑖𝑔</m:t>
                                  </m:r>
                                  <m:d>
                                    <m:dPr>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𝑠</m:t>
                                      </m:r>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𝑘</m:t>
                                          </m:r>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𝑅</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𝑚</m:t>
                                      </m:r>
                                    </m:e>
                                  </m:d>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𝑅</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𝑚</m:t>
                                  </m:r>
                                </m:e>
                              </m:d>
                              <m:r>
                                <a:rPr lang="en-US" altLang="zh-CN" b="0" i="1" dirty="0" smtClean="0">
                                  <a:latin typeface="Cambria Math" panose="02040503050406030204" pitchFamily="18" charset="0"/>
                                  <a:cs typeface="Times New Roman" panose="02020603050405020304" pitchFamily="18" charset="0"/>
                                </a:rPr>
                                <m:t>=1</m:t>
                              </m:r>
                            </m:e>
                          </m:d>
                        </m:e>
                      </m:func>
                      <m:r>
                        <a:rPr lang="en-US" altLang="zh-CN" b="0" i="1" dirty="0" smtClean="0">
                          <a:latin typeface="Cambria Math" panose="02040503050406030204" pitchFamily="18" charset="0"/>
                          <a:cs typeface="Times New Roman" panose="02020603050405020304" pitchFamily="18" charset="0"/>
                        </a:rPr>
                        <m:t>=1 − </m:t>
                      </m:r>
                      <m:r>
                        <a:rPr lang="zh-CN" altLang="en-US" b="0" i="1" dirty="0" smtClean="0">
                          <a:latin typeface="Cambria Math" panose="02040503050406030204" pitchFamily="18" charset="0"/>
                          <a:cs typeface="Times New Roman" panose="02020603050405020304" pitchFamily="18" charset="0"/>
                        </a:rPr>
                        <m:t>𝜖</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𝜆</m:t>
                      </m:r>
                      <m:r>
                        <a:rPr lang="en-US" altLang="zh-CN" b="0" i="1" dirty="0" smtClean="0">
                          <a:latin typeface="Cambria Math" panose="02040503050406030204" pitchFamily="18" charset="0"/>
                          <a:cs typeface="Times New Roman" panose="02020603050405020304" pitchFamily="18" charset="0"/>
                        </a:rPr>
                        <m:t>)</m:t>
                      </m:r>
                    </m:oMath>
                  </m:oMathPara>
                </a14:m>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3764306" y="1162662"/>
                <a:ext cx="5494492" cy="369332"/>
              </a:xfrm>
              <a:prstGeom prst="rect">
                <a:avLst/>
              </a:prstGeom>
              <a:blipFill>
                <a:blip r:embed="rId3"/>
                <a:stretch>
                  <a:fillRect b="-15000"/>
                </a:stretch>
              </a:blipFill>
            </p:spPr>
            <p:txBody>
              <a:bodyPr/>
              <a:lstStyle/>
              <a:p>
                <a:r>
                  <a:rPr lang="zh-CN" altLang="en-US">
                    <a:noFill/>
                  </a:rPr>
                  <a:t> </a:t>
                </a:r>
              </a:p>
            </p:txBody>
          </p:sp>
        </mc:Fallback>
      </mc:AlternateContent>
      <p:cxnSp>
        <p:nvCxnSpPr>
          <p:cNvPr id="95" name="直接箭头连接符 94"/>
          <p:cNvCxnSpPr/>
          <p:nvPr/>
        </p:nvCxnSpPr>
        <p:spPr>
          <a:xfrm>
            <a:off x="3844602" y="2338540"/>
            <a:ext cx="42374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4268349" y="2184210"/>
            <a:ext cx="7447302" cy="523220"/>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Only ring members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can sign (</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For RS-UCL one captures both by defining an attack as the generation of more signatures with different pseudonyms than corrupted users in the ring, using the same </a:t>
            </a:r>
            <a:r>
              <a:rPr lang="en-US" altLang="zh-CN"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scope</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文本框 97"/>
          <p:cNvSpPr txBox="1"/>
          <p:nvPr/>
        </p:nvSpPr>
        <p:spPr>
          <a:xfrm>
            <a:off x="3933122" y="2724701"/>
            <a:ext cx="7447302" cy="523220"/>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An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adversary cannot figure out which of two (honest) challenge users generated a given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signature</a:t>
            </a:r>
          </a:p>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class hiding, accumulation sound; NIZK</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zero knowledge</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9" name="直接箭头连接符 98"/>
          <p:cNvCxnSpPr/>
          <p:nvPr/>
        </p:nvCxnSpPr>
        <p:spPr>
          <a:xfrm flipV="1">
            <a:off x="3553914" y="3052369"/>
            <a:ext cx="420785" cy="20729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3885688" y="4602002"/>
            <a:ext cx="7447302" cy="307777"/>
          </a:xfrm>
          <a:prstGeom prst="rect">
            <a:avLst/>
          </a:prstGeom>
          <a:noFill/>
        </p:spPr>
        <p:txBody>
          <a:bodyPr wrap="square" rtlCol="0">
            <a:spAutoFit/>
          </a:bodyPr>
          <a:lstStyle/>
          <a:p>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AKRS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Class hiding, unforgeable; 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adaptive anonymity against </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adversarially</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chosen keys</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3" name="直接箭头连接符 102"/>
          <p:cNvCxnSpPr/>
          <p:nvPr/>
        </p:nvCxnSpPr>
        <p:spPr>
          <a:xfrm flipV="1">
            <a:off x="3527206" y="4745413"/>
            <a:ext cx="420785" cy="20729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73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3</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AKRS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3"/>
          <a:stretch>
            <a:fillRect/>
          </a:stretch>
        </p:blipFill>
        <p:spPr>
          <a:xfrm>
            <a:off x="2516983" y="952883"/>
            <a:ext cx="6533232" cy="3909849"/>
          </a:xfrm>
          <a:prstGeom prst="rect">
            <a:avLst/>
          </a:prstGeom>
        </p:spPr>
      </p:pic>
      <p:pic>
        <p:nvPicPr>
          <p:cNvPr id="5" name="图片 4">
            <a:extLst>
              <a:ext uri="{FF2B5EF4-FFF2-40B4-BE49-F238E27FC236}">
                <a16:creationId xmlns:a16="http://schemas.microsoft.com/office/drawing/2014/main" id="{543E3213-2E4F-43AD-A021-F795B9D75DA3}"/>
              </a:ext>
            </a:extLst>
          </p:cNvPr>
          <p:cNvPicPr>
            <a:picLocks noChangeAspect="1"/>
          </p:cNvPicPr>
          <p:nvPr/>
        </p:nvPicPr>
        <p:blipFill>
          <a:blip r:embed="rId4"/>
          <a:stretch>
            <a:fillRect/>
          </a:stretch>
        </p:blipFill>
        <p:spPr>
          <a:xfrm>
            <a:off x="2300843" y="4901668"/>
            <a:ext cx="7018689" cy="1956332"/>
          </a:xfrm>
          <a:prstGeom prst="rect">
            <a:avLst/>
          </a:prstGeom>
        </p:spPr>
      </p:pic>
      <p:sp>
        <p:nvSpPr>
          <p:cNvPr id="2" name="文本框 1"/>
          <p:cNvSpPr txBox="1"/>
          <p:nvPr/>
        </p:nvSpPr>
        <p:spPr>
          <a:xfrm>
            <a:off x="9105700" y="4403550"/>
            <a:ext cx="2645313" cy="646331"/>
          </a:xfrm>
          <a:prstGeom prst="rect">
            <a:avLst/>
          </a:prstGeom>
          <a:noFill/>
        </p:spPr>
        <p:txBody>
          <a:bodyPr wrap="square" rtlCol="0" anchor="t">
            <a:spAutoFit/>
          </a:bodyPr>
          <a:lstStyle/>
          <a:p>
            <a:r>
              <a:rPr lang="zh-CN" altLang="en-US" sz="1200" dirty="0">
                <a:solidFill>
                  <a:srgbClr val="C00000"/>
                </a:solidFill>
                <a:latin typeface="微软雅黑" panose="020B0503020204020204" pitchFamily="34" charset="-122"/>
                <a:ea typeface="微软雅黑" panose="020B0503020204020204" pitchFamily="34" charset="-122"/>
              </a:rPr>
              <a:t>we allow for several key pairs in the same equivalence class to be accumulated into one key pair.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3.1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11" name="图片 10">
            <a:extLst>
              <a:ext uri="{FF2B5EF4-FFF2-40B4-BE49-F238E27FC236}">
                <a16:creationId xmlns:a16="http://schemas.microsoft.com/office/drawing/2014/main" id="{1112894B-EC9D-4BBF-AF45-AF9678F385CA}"/>
              </a:ext>
            </a:extLst>
          </p:cNvPr>
          <p:cNvPicPr>
            <a:picLocks noChangeAspect="1"/>
          </p:cNvPicPr>
          <p:nvPr/>
        </p:nvPicPr>
        <p:blipFill>
          <a:blip r:embed="rId3"/>
          <a:stretch>
            <a:fillRect/>
          </a:stretch>
        </p:blipFill>
        <p:spPr>
          <a:xfrm>
            <a:off x="1365479" y="1063046"/>
            <a:ext cx="9527604" cy="5608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3.2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a:extLst>
              <a:ext uri="{FF2B5EF4-FFF2-40B4-BE49-F238E27FC236}">
                <a16:creationId xmlns:a16="http://schemas.microsoft.com/office/drawing/2014/main" id="{815D4B02-4C4D-45ED-B59E-7B906E091FF4}"/>
              </a:ext>
            </a:extLst>
          </p:cNvPr>
          <p:cNvPicPr>
            <a:picLocks noChangeAspect="1"/>
          </p:cNvPicPr>
          <p:nvPr/>
        </p:nvPicPr>
        <p:blipFill>
          <a:blip r:embed="rId3"/>
          <a:stretch>
            <a:fillRect/>
          </a:stretch>
        </p:blipFill>
        <p:spPr>
          <a:xfrm>
            <a:off x="0" y="964572"/>
            <a:ext cx="7159470" cy="3906881"/>
          </a:xfrm>
          <a:prstGeom prst="rect">
            <a:avLst/>
          </a:prstGeom>
        </p:spPr>
      </p:pic>
      <p:pic>
        <p:nvPicPr>
          <p:cNvPr id="4" name="图片 3">
            <a:extLst>
              <a:ext uri="{FF2B5EF4-FFF2-40B4-BE49-F238E27FC236}">
                <a16:creationId xmlns:a16="http://schemas.microsoft.com/office/drawing/2014/main" id="{C627E4C1-6E9C-43FC-8AC3-AC3497ED571A}"/>
              </a:ext>
            </a:extLst>
          </p:cNvPr>
          <p:cNvPicPr>
            <a:picLocks noChangeAspect="1"/>
          </p:cNvPicPr>
          <p:nvPr/>
        </p:nvPicPr>
        <p:blipFill>
          <a:blip r:embed="rId4"/>
          <a:stretch>
            <a:fillRect/>
          </a:stretch>
        </p:blipFill>
        <p:spPr>
          <a:xfrm>
            <a:off x="5265586" y="3648974"/>
            <a:ext cx="6926930" cy="2915960"/>
          </a:xfrm>
          <a:prstGeom prst="rect">
            <a:avLst/>
          </a:prstGeom>
        </p:spPr>
      </p:pic>
      <p:sp>
        <p:nvSpPr>
          <p:cNvPr id="7" name="文本框 6">
            <a:extLst>
              <a:ext uri="{FF2B5EF4-FFF2-40B4-BE49-F238E27FC236}">
                <a16:creationId xmlns:a16="http://schemas.microsoft.com/office/drawing/2014/main" id="{A8434822-3744-4B15-8B2A-4135DD8E6029}"/>
              </a:ext>
            </a:extLst>
          </p:cNvPr>
          <p:cNvSpPr txBox="1"/>
          <p:nvPr/>
        </p:nvSpPr>
        <p:spPr>
          <a:xfrm>
            <a:off x="5434643" y="1692376"/>
            <a:ext cx="6757357" cy="1077218"/>
          </a:xfrm>
          <a:prstGeom prst="rect">
            <a:avLst/>
          </a:prstGeom>
          <a:noFill/>
        </p:spPr>
        <p:txBody>
          <a:bodyPr wrap="square">
            <a:spAutoFit/>
          </a:bodyPr>
          <a:lstStyle/>
          <a:p>
            <a:pPr algn="just"/>
            <a:r>
              <a:rPr lang="en-US" altLang="zh-CN" sz="1600" b="1" dirty="0">
                <a:solidFill>
                  <a:srgbClr val="C00000"/>
                </a:solidFill>
                <a:latin typeface="微软雅黑" panose="020B0503020204020204" pitchFamily="34" charset="-122"/>
                <a:ea typeface="微软雅黑" panose="020B0503020204020204" pitchFamily="34" charset="-122"/>
              </a:rPr>
              <a:t>Class Hiding</a:t>
            </a:r>
            <a:r>
              <a:rPr lang="zh-CN" altLang="en-US" sz="1600" dirty="0">
                <a:latin typeface="微软雅黑" panose="020B0503020204020204" pitchFamily="34" charset="-122"/>
                <a:ea typeface="微软雅黑" panose="020B0503020204020204" pitchFamily="34" charset="-122"/>
              </a:rPr>
              <a:t>：an adversary cannot guess which of two public keys are re-randomised with a tag chosen by the adversary (through oracle OChgPK), even while they can obtain signatures on these public keys and the re-randomised keys (via the OSign oracle).</a:t>
            </a:r>
          </a:p>
        </p:txBody>
      </p:sp>
      <p:sp>
        <p:nvSpPr>
          <p:cNvPr id="9" name="文本框 8">
            <a:extLst>
              <a:ext uri="{FF2B5EF4-FFF2-40B4-BE49-F238E27FC236}">
                <a16:creationId xmlns:a16="http://schemas.microsoft.com/office/drawing/2014/main" id="{54931DB9-86C8-49C5-993D-0A5F77B5B28B}"/>
              </a:ext>
            </a:extLst>
          </p:cNvPr>
          <p:cNvSpPr txBox="1"/>
          <p:nvPr/>
        </p:nvSpPr>
        <p:spPr>
          <a:xfrm>
            <a:off x="0" y="5108598"/>
            <a:ext cx="5514314" cy="1569660"/>
          </a:xfrm>
          <a:prstGeom prst="rect">
            <a:avLst/>
          </a:prstGeom>
          <a:noFill/>
        </p:spPr>
        <p:txBody>
          <a:bodyPr wrap="square">
            <a:spAutoFit/>
          </a:bodyPr>
          <a:lstStyle/>
          <a:p>
            <a:pPr algn="just"/>
            <a:r>
              <a:rPr lang="en-US" altLang="zh-CN" sz="1600" b="1" dirty="0">
                <a:solidFill>
                  <a:srgbClr val="C00000"/>
                </a:solidFill>
                <a:latin typeface="微软雅黑" panose="020B0503020204020204" pitchFamily="34" charset="-122"/>
                <a:ea typeface="微软雅黑" panose="020B0503020204020204" pitchFamily="34" charset="-122"/>
              </a:rPr>
              <a:t>Accumulation Soundness</a:t>
            </a:r>
            <a:r>
              <a:rPr lang="zh-CN" altLang="en-US" sz="1600" dirty="0">
                <a:latin typeface="微软雅黑" panose="020B0503020204020204" pitchFamily="34" charset="-122"/>
                <a:ea typeface="微软雅黑" panose="020B0503020204020204" pitchFamily="34" charset="-122"/>
              </a:rPr>
              <a:t>：This is a new requirement necessary due to the accumulation functionality. It must not be possible to produce a signature which verifies for an accumulated public key, if the public keys input to the accumulation algorithm do not belong to the same equivalence class.</a:t>
            </a:r>
          </a:p>
        </p:txBody>
      </p:sp>
    </p:spTree>
    <p:extLst>
      <p:ext uri="{BB962C8B-B14F-4D97-AF65-F5344CB8AC3E}">
        <p14:creationId xmlns:p14="http://schemas.microsoft.com/office/powerpoint/2010/main" val="3742306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3.3 </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Instantiations—Construction from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Schnorr</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Signatures</a:t>
            </a:r>
          </a:p>
        </p:txBody>
      </p:sp>
      <p:pic>
        <p:nvPicPr>
          <p:cNvPr id="2" name="图片 1"/>
          <p:cNvPicPr>
            <a:picLocks noChangeAspect="1"/>
          </p:cNvPicPr>
          <p:nvPr/>
        </p:nvPicPr>
        <p:blipFill>
          <a:blip r:embed="rId2"/>
          <a:stretch>
            <a:fillRect/>
          </a:stretch>
        </p:blipFill>
        <p:spPr>
          <a:xfrm>
            <a:off x="1304076" y="1583056"/>
            <a:ext cx="9973960" cy="42354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500" dirty="0">
                <a:latin typeface="Times New Roman" panose="02020603050405020304" pitchFamily="18" charset="0"/>
                <a:cs typeface="Times New Roman" panose="02020603050405020304" pitchFamily="18" charset="0"/>
              </a:rPr>
              <a:t> </a:t>
            </a:r>
            <a:r>
              <a:rPr lang="zh-CN" altLang="en-US" sz="3500" dirty="0">
                <a:latin typeface="Times New Roman" panose="02020603050405020304" pitchFamily="18" charset="0"/>
                <a:cs typeface="Times New Roman" panose="02020603050405020304" pitchFamily="18" charset="0"/>
              </a:rPr>
              <a:t> </a:t>
            </a:r>
            <a:r>
              <a:rPr lang="en-US" altLang="zh-CN" sz="3500" dirty="0" smtClean="0">
                <a:latin typeface="Times New Roman" panose="02020603050405020304" pitchFamily="18" charset="0"/>
                <a:cs typeface="Times New Roman" panose="02020603050405020304" pitchFamily="18" charset="0"/>
              </a:rPr>
              <a:t>3.3 </a:t>
            </a:r>
            <a:r>
              <a:rPr lang="en-US" altLang="zh-CN" sz="35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 </a:t>
            </a:r>
            <a:r>
              <a:rPr lang="en-US" altLang="zh-CN" sz="35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Instantiations—Construction from </a:t>
            </a:r>
            <a:r>
              <a:rPr lang="en-US" altLang="zh-CN" sz="35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Schnorr</a:t>
            </a:r>
            <a:r>
              <a:rPr lang="en-US" altLang="zh-CN" sz="35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Signatures</a:t>
            </a:r>
          </a:p>
        </p:txBody>
      </p:sp>
      <p:pic>
        <p:nvPicPr>
          <p:cNvPr id="4" name="图片 3"/>
          <p:cNvPicPr>
            <a:picLocks noChangeAspect="1"/>
          </p:cNvPicPr>
          <p:nvPr/>
        </p:nvPicPr>
        <p:blipFill>
          <a:blip r:embed="rId2"/>
          <a:stretch>
            <a:fillRect/>
          </a:stretch>
        </p:blipFill>
        <p:spPr>
          <a:xfrm>
            <a:off x="1872615" y="956310"/>
            <a:ext cx="8173085" cy="4945380"/>
          </a:xfrm>
          <a:prstGeom prst="rect">
            <a:avLst/>
          </a:prstGeom>
        </p:spPr>
      </p:pic>
      <p:pic>
        <p:nvPicPr>
          <p:cNvPr id="2" name="图片 1"/>
          <p:cNvPicPr>
            <a:picLocks noChangeAspect="1"/>
          </p:cNvPicPr>
          <p:nvPr/>
        </p:nvPicPr>
        <p:blipFill>
          <a:blip r:embed="rId3"/>
          <a:srcRect t="51751" b="1271"/>
          <a:stretch>
            <a:fillRect/>
          </a:stretch>
        </p:blipFill>
        <p:spPr>
          <a:xfrm>
            <a:off x="3529965" y="6073222"/>
            <a:ext cx="8555643" cy="721914"/>
          </a:xfrm>
          <a:prstGeom prst="rect">
            <a:avLst/>
          </a:prstGeom>
        </p:spPr>
      </p:pic>
      <p:sp>
        <p:nvSpPr>
          <p:cNvPr id="3" name="文本框 2"/>
          <p:cNvSpPr txBox="1"/>
          <p:nvPr/>
        </p:nvSpPr>
        <p:spPr>
          <a:xfrm>
            <a:off x="2175510" y="6274435"/>
            <a:ext cx="1322070" cy="337185"/>
          </a:xfrm>
          <a:prstGeom prst="rect">
            <a:avLst/>
          </a:prstGeom>
          <a:noFill/>
        </p:spPr>
        <p:txBody>
          <a:bodyPr wrap="square" rtlCol="0" anchor="t">
            <a:spAutoFit/>
          </a:bodyPr>
          <a:lstStyle/>
          <a:p>
            <a:r>
              <a:rPr lang="en-US" altLang="zh-CN" sz="1600">
                <a:solidFill>
                  <a:srgbClr val="C00000"/>
                </a:solidFill>
                <a:latin typeface="微软雅黑" panose="020B0503020204020204" pitchFamily="34" charset="-122"/>
                <a:ea typeface="微软雅黑" panose="020B0503020204020204" pitchFamily="34" charset="-122"/>
              </a:rPr>
              <a:t>DDH tuples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4.</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640151" y="2115664"/>
            <a:ext cx="10911697" cy="3047705"/>
          </a:xfrm>
          <a:prstGeom prst="rect">
            <a:avLst/>
          </a:prstGeom>
        </p:spPr>
      </p:pic>
      <p:cxnSp>
        <p:nvCxnSpPr>
          <p:cNvPr id="4" name="直接连接符 3"/>
          <p:cNvCxnSpPr/>
          <p:nvPr/>
        </p:nvCxnSpPr>
        <p:spPr>
          <a:xfrm>
            <a:off x="3671888" y="3600979"/>
            <a:ext cx="5141912" cy="58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494433" y="3600978"/>
            <a:ext cx="1057415" cy="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5801" y="3965044"/>
            <a:ext cx="1350434" cy="582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4.1</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RS-UCAL</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1171504" y="2303855"/>
            <a:ext cx="9748909" cy="1714513"/>
          </a:xfrm>
          <a:prstGeom prst="rect">
            <a:avLst/>
          </a:prstGeom>
        </p:spPr>
      </p:pic>
      <p:sp>
        <p:nvSpPr>
          <p:cNvPr id="3" name="文本框 2"/>
          <p:cNvSpPr txBox="1"/>
          <p:nvPr/>
        </p:nvSpPr>
        <p:spPr>
          <a:xfrm>
            <a:off x="773373" y="1596788"/>
            <a:ext cx="795070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构造一：</a:t>
            </a:r>
            <a:r>
              <a:rPr lang="en-US" altLang="zh-CN" sz="2400" dirty="0">
                <a:latin typeface="微软雅黑" panose="020B0503020204020204" pitchFamily="34" charset="-122"/>
                <a:ea typeface="微软雅黑" panose="020B0503020204020204" pitchFamily="34" charset="-122"/>
              </a:rPr>
              <a:t> RS with user controlled </a:t>
            </a:r>
            <a:r>
              <a:rPr lang="en-US" altLang="zh-CN" sz="2400" i="1" dirty="0">
                <a:latin typeface="微软雅黑" panose="020B0503020204020204" pitchFamily="34" charset="-122"/>
                <a:ea typeface="微软雅黑" panose="020B0503020204020204" pitchFamily="34" charset="-122"/>
              </a:rPr>
              <a:t>autonomous</a:t>
            </a:r>
            <a:r>
              <a:rPr lang="en-US" altLang="zh-CN" sz="2400" dirty="0">
                <a:latin typeface="微软雅黑" panose="020B0503020204020204" pitchFamily="34" charset="-122"/>
                <a:ea typeface="微软雅黑" panose="020B0503020204020204" pitchFamily="34" charset="-122"/>
              </a:rPr>
              <a:t> linking</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699756" y="993089"/>
            <a:ext cx="6727041" cy="5864911"/>
          </a:xfrm>
          <a:prstGeom prst="rect">
            <a:avLst/>
          </a:prstGeom>
        </p:spPr>
      </p:pic>
      <p:sp>
        <p:nvSpPr>
          <p:cNvPr id="4"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4.1</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RS-UCAL</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1.1Introduction </a:t>
            </a:r>
            <a:r>
              <a:rPr lang="en-US" altLang="zh-CN" sz="3600" dirty="0">
                <a:latin typeface="Times New Roman" panose="02020603050405020304" pitchFamily="18" charset="0"/>
                <a:cs typeface="Times New Roman" panose="02020603050405020304" pitchFamily="18" charset="0"/>
              </a:rPr>
              <a:t>- Ring Signatures</a:t>
            </a:r>
            <a:endParaRPr kumimoji="1" lang="zh-CN" altLang="en-US" sz="3600" dirty="0"/>
          </a:p>
        </p:txBody>
      </p:sp>
      <p:pic>
        <p:nvPicPr>
          <p:cNvPr id="2" name="图片 1"/>
          <p:cNvPicPr>
            <a:picLocks noChangeAspect="1"/>
          </p:cNvPicPr>
          <p:nvPr/>
        </p:nvPicPr>
        <p:blipFill>
          <a:blip r:embed="rId3"/>
          <a:stretch>
            <a:fillRect/>
          </a:stretch>
        </p:blipFill>
        <p:spPr>
          <a:xfrm>
            <a:off x="164446" y="1590194"/>
            <a:ext cx="11863108" cy="421465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52555" y="2286069"/>
            <a:ext cx="8886890" cy="657230"/>
          </a:xfrm>
          <a:prstGeom prst="rect">
            <a:avLst/>
          </a:prstGeom>
        </p:spPr>
      </p:pic>
      <p:pic>
        <p:nvPicPr>
          <p:cNvPr id="4" name="图片 3"/>
          <p:cNvPicPr>
            <a:picLocks noChangeAspect="1"/>
          </p:cNvPicPr>
          <p:nvPr/>
        </p:nvPicPr>
        <p:blipFill>
          <a:blip r:embed="rId3"/>
          <a:stretch>
            <a:fillRect/>
          </a:stretch>
        </p:blipFill>
        <p:spPr>
          <a:xfrm>
            <a:off x="1733518" y="2979937"/>
            <a:ext cx="8805927" cy="652467"/>
          </a:xfrm>
          <a:prstGeom prst="rect">
            <a:avLst/>
          </a:prstGeom>
        </p:spPr>
      </p:pic>
      <p:sp>
        <p:nvSpPr>
          <p:cNvPr id="7" name="文本框 6"/>
          <p:cNvSpPr txBox="1"/>
          <p:nvPr/>
        </p:nvSpPr>
        <p:spPr>
          <a:xfrm>
            <a:off x="773373" y="1596788"/>
            <a:ext cx="616878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构造二：</a:t>
            </a:r>
            <a:r>
              <a:rPr lang="en-US" altLang="zh-CN" sz="2400" dirty="0">
                <a:latin typeface="微软雅黑" panose="020B0503020204020204" pitchFamily="34" charset="-122"/>
                <a:ea typeface="微软雅黑" panose="020B0503020204020204" pitchFamily="34" charset="-122"/>
              </a:rPr>
              <a:t> RS with user controlled linking</a:t>
            </a:r>
            <a:endParaRPr lang="zh-CN" altLang="en-US" sz="2400" dirty="0">
              <a:latin typeface="微软雅黑" panose="020B0503020204020204" pitchFamily="34" charset="-122"/>
              <a:ea typeface="微软雅黑" panose="020B0503020204020204" pitchFamily="34" charset="-122"/>
            </a:endParaRPr>
          </a:p>
        </p:txBody>
      </p:sp>
      <p:sp>
        <p:nvSpPr>
          <p:cNvPr id="8"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4.2</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RS-UCL</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2317"/>
          <a:stretch>
            <a:fillRect/>
          </a:stretch>
        </p:blipFill>
        <p:spPr>
          <a:xfrm>
            <a:off x="2315589" y="903821"/>
            <a:ext cx="7660924" cy="5871677"/>
          </a:xfrm>
          <a:prstGeom prst="rect">
            <a:avLst/>
          </a:prstGeom>
        </p:spPr>
      </p:pic>
      <p:sp>
        <p:nvSpPr>
          <p:cNvPr id="4"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4.2</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RS-UCL</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5</a:t>
            </a:r>
            <a:r>
              <a:rPr lang="en-US" altLang="zh-CN" sz="36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Conclusions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454589" y="1237873"/>
            <a:ext cx="8991666" cy="49244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7953" y="2505670"/>
            <a:ext cx="5056094" cy="707886"/>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THANK YOU!</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121891" y="3462147"/>
            <a:ext cx="6096000" cy="1107996"/>
          </a:xfrm>
          <a:prstGeom prst="rect">
            <a:avLst/>
          </a:prstGeom>
          <a:noFill/>
        </p:spPr>
        <p:txBody>
          <a:bodyPr wrap="square">
            <a:spAutoFit/>
          </a:bodyPr>
          <a:lstStyle/>
          <a:p>
            <a:pPr algn="ctr"/>
            <a:r>
              <a:rPr lang="zh-CN" altLang="en-US" sz="6600" b="1" dirty="0">
                <a:latin typeface="Times New Roman" panose="02020603050405020304" pitchFamily="18" charset="0"/>
                <a:cs typeface="Times New Roman" panose="02020603050405020304" pitchFamily="18" charset="0"/>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1.1Introduction </a:t>
            </a:r>
            <a:r>
              <a:rPr lang="en-US" altLang="zh-CN" sz="3600" dirty="0">
                <a:latin typeface="Times New Roman" panose="02020603050405020304" pitchFamily="18" charset="0"/>
                <a:cs typeface="Times New Roman" panose="02020603050405020304" pitchFamily="18" charset="0"/>
              </a:rPr>
              <a:t>- Ring Signatures</a:t>
            </a:r>
            <a:endParaRPr kumimoji="1" lang="zh-CN" altLang="en-US" sz="3600" dirty="0"/>
          </a:p>
        </p:txBody>
      </p:sp>
      <p:pic>
        <p:nvPicPr>
          <p:cNvPr id="3" name="图片 2"/>
          <p:cNvPicPr>
            <a:picLocks noChangeAspect="1"/>
          </p:cNvPicPr>
          <p:nvPr/>
        </p:nvPicPr>
        <p:blipFill>
          <a:blip r:embed="rId3"/>
          <a:stretch>
            <a:fillRect/>
          </a:stretch>
        </p:blipFill>
        <p:spPr>
          <a:xfrm>
            <a:off x="269351" y="1975704"/>
            <a:ext cx="5560307" cy="344802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rotWithShape="1">
          <a:blip r:embed="rId4"/>
          <a:srcRect l="3678" r="7875" b="11887"/>
          <a:stretch>
            <a:fillRect/>
          </a:stretch>
        </p:blipFill>
        <p:spPr>
          <a:xfrm>
            <a:off x="6146994" y="2204190"/>
            <a:ext cx="5775655" cy="2991053"/>
          </a:xfrm>
          <a:prstGeom prst="rect">
            <a:avLst/>
          </a:prstGeom>
          <a:ln>
            <a:noFill/>
          </a:ln>
          <a:effectLst>
            <a:outerShdw blurRad="190500" algn="tl" rotWithShape="0">
              <a:srgbClr val="000000">
                <a:alpha val="70000"/>
              </a:srgbClr>
            </a:outerShdw>
          </a:effectLst>
        </p:spPr>
      </p:pic>
      <p:sp>
        <p:nvSpPr>
          <p:cNvPr id="4" name="文本框 3"/>
          <p:cNvSpPr txBox="1"/>
          <p:nvPr/>
        </p:nvSpPr>
        <p:spPr>
          <a:xfrm>
            <a:off x="2397457" y="571880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门罗币</a:t>
            </a:r>
          </a:p>
        </p:txBody>
      </p:sp>
      <p:sp>
        <p:nvSpPr>
          <p:cNvPr id="11" name="文本框 10"/>
          <p:cNvSpPr txBox="1"/>
          <p:nvPr/>
        </p:nvSpPr>
        <p:spPr>
          <a:xfrm>
            <a:off x="8641146" y="571880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电子投票</a:t>
            </a:r>
          </a:p>
        </p:txBody>
      </p:sp>
      <p:sp>
        <p:nvSpPr>
          <p:cNvPr id="8" name="文本框 7"/>
          <p:cNvSpPr txBox="1"/>
          <p:nvPr/>
        </p:nvSpPr>
        <p:spPr>
          <a:xfrm>
            <a:off x="290592" y="1388571"/>
            <a:ext cx="5560307" cy="369332"/>
          </a:xfrm>
          <a:prstGeom prst="rect">
            <a:avLst/>
          </a:prstGeom>
          <a:noFill/>
        </p:spPr>
        <p:txBody>
          <a:bodyPr wrap="square">
            <a:spAutoFit/>
          </a:bodyPr>
          <a:lstStyle/>
          <a:p>
            <a:pPr algn="ctr"/>
            <a:r>
              <a:rPr lang="zh-CN" altLang="en-US" sz="1800" dirty="0">
                <a:solidFill>
                  <a:srgbClr val="000066"/>
                </a:solidFill>
                <a:effectLst/>
                <a:latin typeface="微软雅黑" panose="020B0503020204020204" pitchFamily="34" charset="-122"/>
                <a:ea typeface="微软雅黑" panose="020B0503020204020204" pitchFamily="34" charset="-122"/>
              </a:rPr>
              <a:t>使用环签名保护发送方身份隐私和交易金额隐私</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1.2Abstract</a:t>
            </a:r>
            <a:endParaRPr kumimoji="1" lang="zh-CN" altLang="en-US" sz="3600" dirty="0"/>
          </a:p>
        </p:txBody>
      </p:sp>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pic>
        <p:nvPicPr>
          <p:cNvPr id="2" name="图片 1"/>
          <p:cNvPicPr>
            <a:picLocks noChangeAspect="1"/>
          </p:cNvPicPr>
          <p:nvPr/>
        </p:nvPicPr>
        <p:blipFill>
          <a:blip r:embed="rId2"/>
          <a:stretch>
            <a:fillRect/>
          </a:stretch>
        </p:blipFill>
        <p:spPr>
          <a:xfrm>
            <a:off x="2479632" y="283030"/>
            <a:ext cx="7492292" cy="6425231"/>
          </a:xfrm>
          <a:prstGeom prst="rect">
            <a:avLst/>
          </a:prstGeom>
        </p:spPr>
      </p:pic>
      <p:cxnSp>
        <p:nvCxnSpPr>
          <p:cNvPr id="5" name="直接连接符 4"/>
          <p:cNvCxnSpPr/>
          <p:nvPr/>
        </p:nvCxnSpPr>
        <p:spPr>
          <a:xfrm>
            <a:off x="3371322" y="1712913"/>
            <a:ext cx="6022181" cy="71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1.3Contributions</a:t>
            </a:r>
            <a:endParaRPr kumimoji="1" lang="zh-CN" altLang="en-US" sz="3600" dirty="0"/>
          </a:p>
        </p:txBody>
      </p:sp>
      <p:pic>
        <p:nvPicPr>
          <p:cNvPr id="3" name="图片 2"/>
          <p:cNvPicPr>
            <a:picLocks noChangeAspect="1"/>
          </p:cNvPicPr>
          <p:nvPr/>
        </p:nvPicPr>
        <p:blipFill>
          <a:blip r:embed="rId3"/>
          <a:stretch>
            <a:fillRect/>
          </a:stretch>
        </p:blipFill>
        <p:spPr>
          <a:xfrm>
            <a:off x="1543615" y="957944"/>
            <a:ext cx="9016622" cy="1507899"/>
          </a:xfrm>
          <a:prstGeom prst="rect">
            <a:avLst/>
          </a:prstGeom>
        </p:spPr>
      </p:pic>
      <p:pic>
        <p:nvPicPr>
          <p:cNvPr id="9" name="图片 8"/>
          <p:cNvPicPr>
            <a:picLocks noChangeAspect="1"/>
          </p:cNvPicPr>
          <p:nvPr/>
        </p:nvPicPr>
        <p:blipFill rotWithShape="1">
          <a:blip r:embed="rId4"/>
          <a:srcRect b="14394"/>
          <a:stretch>
            <a:fillRect/>
          </a:stretch>
        </p:blipFill>
        <p:spPr>
          <a:xfrm>
            <a:off x="1580012" y="2465844"/>
            <a:ext cx="8980225" cy="36582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1.3Contributions</a:t>
            </a:r>
            <a:endParaRPr kumimoji="1" lang="zh-CN" altLang="en-US" sz="3600" dirty="0"/>
          </a:p>
        </p:txBody>
      </p:sp>
      <p:pic>
        <p:nvPicPr>
          <p:cNvPr id="2" name="图片 1"/>
          <p:cNvPicPr>
            <a:picLocks noChangeAspect="1"/>
          </p:cNvPicPr>
          <p:nvPr/>
        </p:nvPicPr>
        <p:blipFill>
          <a:blip r:embed="rId3"/>
          <a:stretch>
            <a:fillRect/>
          </a:stretch>
        </p:blipFill>
        <p:spPr>
          <a:xfrm>
            <a:off x="1462984" y="957944"/>
            <a:ext cx="9266032" cy="3127286"/>
          </a:xfrm>
          <a:prstGeom prst="rect">
            <a:avLst/>
          </a:prstGeom>
        </p:spPr>
      </p:pic>
      <p:pic>
        <p:nvPicPr>
          <p:cNvPr id="5" name="图片 4"/>
          <p:cNvPicPr>
            <a:picLocks noChangeAspect="1"/>
          </p:cNvPicPr>
          <p:nvPr/>
        </p:nvPicPr>
        <p:blipFill>
          <a:blip r:embed="rId4"/>
          <a:stretch>
            <a:fillRect/>
          </a:stretch>
        </p:blipFill>
        <p:spPr>
          <a:xfrm>
            <a:off x="1462984" y="4150264"/>
            <a:ext cx="9218664" cy="1262504"/>
          </a:xfrm>
          <a:prstGeom prst="rect">
            <a:avLst/>
          </a:prstGeom>
        </p:spPr>
      </p:pic>
      <p:pic>
        <p:nvPicPr>
          <p:cNvPr id="6" name="图片 5"/>
          <p:cNvPicPr>
            <a:picLocks noChangeAspect="1"/>
          </p:cNvPicPr>
          <p:nvPr/>
        </p:nvPicPr>
        <p:blipFill>
          <a:blip r:embed="rId5"/>
          <a:stretch>
            <a:fillRect/>
          </a:stretch>
        </p:blipFill>
        <p:spPr>
          <a:xfrm>
            <a:off x="1462984" y="5412768"/>
            <a:ext cx="9266032" cy="9557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73636" y="965543"/>
            <a:ext cx="8122480" cy="3236009"/>
            <a:chOff x="1461" y="2024"/>
            <a:chExt cx="16278" cy="6570"/>
          </a:xfrm>
        </p:grpSpPr>
        <p:pic>
          <p:nvPicPr>
            <p:cNvPr id="2" name="图片 1"/>
            <p:cNvPicPr>
              <a:picLocks noChangeAspect="1"/>
            </p:cNvPicPr>
            <p:nvPr/>
          </p:nvPicPr>
          <p:blipFill>
            <a:blip r:embed="rId3"/>
            <a:stretch>
              <a:fillRect/>
            </a:stretch>
          </p:blipFill>
          <p:spPr>
            <a:xfrm>
              <a:off x="1461" y="2024"/>
              <a:ext cx="16278" cy="3030"/>
            </a:xfrm>
            <a:prstGeom prst="rect">
              <a:avLst/>
            </a:prstGeom>
          </p:spPr>
        </p:pic>
        <p:pic>
          <p:nvPicPr>
            <p:cNvPr id="6" name="图片 5"/>
            <p:cNvPicPr>
              <a:picLocks noChangeAspect="1"/>
            </p:cNvPicPr>
            <p:nvPr/>
          </p:nvPicPr>
          <p:blipFill>
            <a:blip r:embed="rId4"/>
            <a:stretch>
              <a:fillRect/>
            </a:stretch>
          </p:blipFill>
          <p:spPr>
            <a:xfrm>
              <a:off x="1461" y="5060"/>
              <a:ext cx="16277" cy="3534"/>
            </a:xfrm>
            <a:prstGeom prst="rect">
              <a:avLst/>
            </a:prstGeom>
          </p:spPr>
        </p:pic>
      </p:grpSp>
      <p:sp>
        <p:nvSpPr>
          <p:cNvPr id="8" name="标题 1">
            <a:extLst>
              <a:ext uri="{FF2B5EF4-FFF2-40B4-BE49-F238E27FC236}">
                <a16:creationId xmlns:a16="http://schemas.microsoft.com/office/drawing/2014/main" id="{A49920A2-4071-488C-819C-C7E975A5875E}"/>
              </a:ext>
            </a:extLst>
          </p:cNvPr>
          <p:cNvSpPr txBox="1"/>
          <p:nvPr/>
        </p:nvSpPr>
        <p:spPr>
          <a:xfrm>
            <a:off x="-1" y="283030"/>
            <a:ext cx="11027392" cy="7800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2.1</a:t>
            </a:r>
            <a:r>
              <a:rPr lang="en-US" altLang="zh-CN" sz="35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5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a:t>
            </a:r>
          </a:p>
        </p:txBody>
      </p:sp>
      <p:pic>
        <p:nvPicPr>
          <p:cNvPr id="9" name="图片 8">
            <a:extLst>
              <a:ext uri="{FF2B5EF4-FFF2-40B4-BE49-F238E27FC236}">
                <a16:creationId xmlns:a16="http://schemas.microsoft.com/office/drawing/2014/main" id="{D7170213-9DA6-4F13-A58C-BF9CB2297B3C}"/>
              </a:ext>
            </a:extLst>
          </p:cNvPr>
          <p:cNvPicPr>
            <a:picLocks noChangeAspect="1"/>
          </p:cNvPicPr>
          <p:nvPr/>
        </p:nvPicPr>
        <p:blipFill>
          <a:blip r:embed="rId5"/>
          <a:stretch>
            <a:fillRect/>
          </a:stretch>
        </p:blipFill>
        <p:spPr>
          <a:xfrm>
            <a:off x="2001319" y="4359870"/>
            <a:ext cx="8266614" cy="2406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165E024-A313-4109-BEF8-8A62E8B3B595}"/>
              </a:ext>
            </a:extLst>
          </p:cNvPr>
          <p:cNvPicPr>
            <a:picLocks noChangeAspect="1"/>
          </p:cNvPicPr>
          <p:nvPr/>
        </p:nvPicPr>
        <p:blipFill>
          <a:blip r:embed="rId3"/>
          <a:stretch>
            <a:fillRect/>
          </a:stretch>
        </p:blipFill>
        <p:spPr>
          <a:xfrm>
            <a:off x="1536582" y="1063046"/>
            <a:ext cx="9118835" cy="5630557"/>
          </a:xfrm>
          <a:prstGeom prst="rect">
            <a:avLst/>
          </a:prstGeom>
        </p:spPr>
      </p:pic>
      <p:sp>
        <p:nvSpPr>
          <p:cNvPr id="4" name="标题 1">
            <a:extLst>
              <a:ext uri="{FF2B5EF4-FFF2-40B4-BE49-F238E27FC236}">
                <a16:creationId xmlns:a16="http://schemas.microsoft.com/office/drawing/2014/main" id="{40E4654A-70D4-4C8F-8443-EC70B3CA70F7}"/>
              </a:ext>
            </a:extLst>
          </p:cNvPr>
          <p:cNvSpPr txBox="1"/>
          <p:nvPr/>
        </p:nvSpPr>
        <p:spPr>
          <a:xfrm>
            <a:off x="-1" y="283030"/>
            <a:ext cx="11027392" cy="7800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smtClean="0">
                <a:latin typeface="Times New Roman" panose="02020603050405020304" pitchFamily="18" charset="0"/>
                <a:cs typeface="Times New Roman" panose="02020603050405020304" pitchFamily="18" charset="0"/>
              </a:rPr>
              <a:t>2.1</a:t>
            </a:r>
            <a:r>
              <a:rPr lang="en-US" altLang="zh-CN" sz="3500" dirty="0" smtClean="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a:t>
            </a:r>
            <a:r>
              <a:rPr lang="en-US" altLang="zh-CN" sz="35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Signatures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NmZWJkMGNiOGVjYjQ0MGIyN2IxNTBjZjBlY2RmO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720</Words>
  <Application>Microsoft Office PowerPoint</Application>
  <PresentationFormat>宽屏</PresentationFormat>
  <Paragraphs>126</Paragraphs>
  <Slides>33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等线</vt:lpstr>
      <vt:lpstr>等线 Light</vt:lpstr>
      <vt:lpstr>宋体</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dell-Yurin</dc:creator>
  <cp:lastModifiedBy>小薛</cp:lastModifiedBy>
  <cp:revision>1834</cp:revision>
  <dcterms:created xsi:type="dcterms:W3CDTF">2022-06-19T01:52:00Z</dcterms:created>
  <dcterms:modified xsi:type="dcterms:W3CDTF">2024-10-25T00:36:41Z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5EDCA5B5DADF404AA2AD1524278D4D77_12</vt:lpwstr>
  </property>
  <property fmtid="{D5CDD505-2E9C-101B-9397-08002B2CF9AE}" pid="3" name="KSOProductBuildVer">
    <vt:lpwstr>2052-12.1.0.16729</vt:lpwstr>
  </property>
</Properties>
</file>